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8" r:id="rId2"/>
  </p:sldMasterIdLst>
  <p:notesMasterIdLst>
    <p:notesMasterId r:id="rId66"/>
  </p:notesMasterIdLst>
  <p:handoutMasterIdLst>
    <p:handoutMasterId r:id="rId67"/>
  </p:handoutMasterIdLst>
  <p:sldIdLst>
    <p:sldId id="375" r:id="rId3"/>
    <p:sldId id="376" r:id="rId4"/>
    <p:sldId id="377" r:id="rId5"/>
    <p:sldId id="268" r:id="rId6"/>
    <p:sldId id="373" r:id="rId7"/>
    <p:sldId id="270" r:id="rId8"/>
    <p:sldId id="269" r:id="rId9"/>
    <p:sldId id="316" r:id="rId10"/>
    <p:sldId id="315" r:id="rId11"/>
    <p:sldId id="317" r:id="rId12"/>
    <p:sldId id="318" r:id="rId13"/>
    <p:sldId id="319" r:id="rId14"/>
    <p:sldId id="320" r:id="rId15"/>
    <p:sldId id="321" r:id="rId16"/>
    <p:sldId id="322" r:id="rId17"/>
    <p:sldId id="323" r:id="rId18"/>
    <p:sldId id="325" r:id="rId19"/>
    <p:sldId id="358" r:id="rId20"/>
    <p:sldId id="359" r:id="rId21"/>
    <p:sldId id="360" r:id="rId22"/>
    <p:sldId id="363" r:id="rId23"/>
    <p:sldId id="364" r:id="rId24"/>
    <p:sldId id="365" r:id="rId25"/>
    <p:sldId id="366" r:id="rId26"/>
    <p:sldId id="367" r:id="rId27"/>
    <p:sldId id="368" r:id="rId28"/>
    <p:sldId id="369" r:id="rId29"/>
    <p:sldId id="370"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62" r:id="rId63"/>
    <p:sldId id="374" r:id="rId64"/>
    <p:sldId id="371" r:id="rId65"/>
  </p:sldIdLst>
  <p:sldSz cx="12188825"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3" autoAdjust="0"/>
    <p:restoredTop sz="94629" autoAdjust="0"/>
  </p:normalViewPr>
  <p:slideViewPr>
    <p:cSldViewPr showGuides="1">
      <p:cViewPr varScale="1">
        <p:scale>
          <a:sx n="78" d="100"/>
          <a:sy n="78" d="100"/>
        </p:scale>
        <p:origin x="1138" y="6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114"/>
    </p:cViewPr>
  </p:sorter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28DC1-5845-43E2-B94B-0BC25B9747BE}" type="doc">
      <dgm:prSet loTypeId="urn:diagrams.loki3.com/VaryingWidthList" loCatId="list" qsTypeId="urn:microsoft.com/office/officeart/2005/8/quickstyle/3d1" qsCatId="3D" csTypeId="urn:microsoft.com/office/officeart/2005/8/colors/colorful2" csCatId="colorful"/>
      <dgm:spPr/>
      <dgm:t>
        <a:bodyPr/>
        <a:lstStyle/>
        <a:p>
          <a:endParaRPr lang="en-MY"/>
        </a:p>
      </dgm:t>
    </dgm:pt>
    <dgm:pt modelId="{0CB4EA16-4D46-4C57-9DFB-E8CC692FE863}">
      <dgm:prSet/>
      <dgm:spPr/>
      <dgm:t>
        <a:bodyPr/>
        <a:lstStyle/>
        <a:p>
          <a:pPr rtl="0"/>
          <a:r>
            <a:rPr lang="en-CA" dirty="0">
              <a:latin typeface="Bernard MT Condensed" panose="02050806060905020404" pitchFamily="18" charset="0"/>
            </a:rPr>
            <a:t>Meaning</a:t>
          </a:r>
          <a:r>
            <a:rPr lang="en-CA" dirty="0"/>
            <a:t>: how people see the world</a:t>
          </a:r>
          <a:endParaRPr lang="en-MY" dirty="0"/>
        </a:p>
      </dgm:t>
    </dgm:pt>
    <dgm:pt modelId="{5735381E-CBAA-49FD-90D0-625C6207A94D}" type="parTrans" cxnId="{0864911A-7573-4ADC-B751-2AEFAABB2677}">
      <dgm:prSet/>
      <dgm:spPr/>
      <dgm:t>
        <a:bodyPr/>
        <a:lstStyle/>
        <a:p>
          <a:endParaRPr lang="en-MY"/>
        </a:p>
      </dgm:t>
    </dgm:pt>
    <dgm:pt modelId="{79FD4AE2-E737-4ED8-A487-EA03522DD603}" type="sibTrans" cxnId="{0864911A-7573-4ADC-B751-2AEFAABB2677}">
      <dgm:prSet/>
      <dgm:spPr/>
      <dgm:t>
        <a:bodyPr/>
        <a:lstStyle/>
        <a:p>
          <a:endParaRPr lang="en-MY"/>
        </a:p>
      </dgm:t>
    </dgm:pt>
    <dgm:pt modelId="{4C67FDCD-733D-4FA3-9D63-86F6D1A2DE24}">
      <dgm:prSet/>
      <dgm:spPr/>
      <dgm:t>
        <a:bodyPr/>
        <a:lstStyle/>
        <a:p>
          <a:pPr rtl="0"/>
          <a:r>
            <a:rPr lang="en-CA" dirty="0">
              <a:latin typeface="Bernard MT Condensed" panose="02050806060905020404" pitchFamily="18" charset="0"/>
            </a:rPr>
            <a:t>Context</a:t>
          </a:r>
          <a:r>
            <a:rPr lang="en-CA" dirty="0"/>
            <a:t>: the world in which people act</a:t>
          </a:r>
          <a:endParaRPr lang="en-MY" dirty="0"/>
        </a:p>
      </dgm:t>
    </dgm:pt>
    <dgm:pt modelId="{61F317E0-6862-43B7-AB05-2D0C313D8EE7}" type="parTrans" cxnId="{87DDCBDC-AEFB-4CAB-A659-B115CF2AA757}">
      <dgm:prSet/>
      <dgm:spPr/>
      <dgm:t>
        <a:bodyPr/>
        <a:lstStyle/>
        <a:p>
          <a:endParaRPr lang="en-MY"/>
        </a:p>
      </dgm:t>
    </dgm:pt>
    <dgm:pt modelId="{6A3188EA-4913-471C-8086-A93F2BD2DDF2}" type="sibTrans" cxnId="{87DDCBDC-AEFB-4CAB-A659-B115CF2AA757}">
      <dgm:prSet/>
      <dgm:spPr/>
      <dgm:t>
        <a:bodyPr/>
        <a:lstStyle/>
        <a:p>
          <a:endParaRPr lang="en-MY"/>
        </a:p>
      </dgm:t>
    </dgm:pt>
    <dgm:pt modelId="{0E713A56-0527-4F81-BBAD-00ED905CF420}">
      <dgm:prSet/>
      <dgm:spPr/>
      <dgm:t>
        <a:bodyPr/>
        <a:lstStyle/>
        <a:p>
          <a:pPr rtl="0"/>
          <a:r>
            <a:rPr lang="en-CA" dirty="0">
              <a:latin typeface="Bernard MT Condensed" panose="02050806060905020404" pitchFamily="18" charset="0"/>
            </a:rPr>
            <a:t>Process</a:t>
          </a:r>
          <a:r>
            <a:rPr lang="en-CA" dirty="0"/>
            <a:t>: what actions and activities people do</a:t>
          </a:r>
          <a:endParaRPr lang="en-MY" dirty="0"/>
        </a:p>
      </dgm:t>
    </dgm:pt>
    <dgm:pt modelId="{12CCD777-0AAE-4C53-BD40-001A31CB32F0}" type="parTrans" cxnId="{05F277CE-88E2-4B2F-B60F-62B1F5B02E32}">
      <dgm:prSet/>
      <dgm:spPr/>
      <dgm:t>
        <a:bodyPr/>
        <a:lstStyle/>
        <a:p>
          <a:endParaRPr lang="en-MY"/>
        </a:p>
      </dgm:t>
    </dgm:pt>
    <dgm:pt modelId="{7DC90F46-6C7E-4FCA-9031-4B4964FC9B39}" type="sibTrans" cxnId="{05F277CE-88E2-4B2F-B60F-62B1F5B02E32}">
      <dgm:prSet/>
      <dgm:spPr/>
      <dgm:t>
        <a:bodyPr/>
        <a:lstStyle/>
        <a:p>
          <a:endParaRPr lang="en-MY"/>
        </a:p>
      </dgm:t>
    </dgm:pt>
    <dgm:pt modelId="{5D0E7302-80BA-4D4B-86A5-002E5D80EE3F}">
      <dgm:prSet/>
      <dgm:spPr/>
      <dgm:t>
        <a:bodyPr/>
        <a:lstStyle/>
        <a:p>
          <a:pPr rtl="0"/>
          <a:r>
            <a:rPr lang="en-CA" dirty="0">
              <a:latin typeface="Bernard MT Condensed" panose="02050806060905020404" pitchFamily="18" charset="0"/>
            </a:rPr>
            <a:t>Reasoning</a:t>
          </a:r>
          <a:r>
            <a:rPr lang="en-CA" dirty="0"/>
            <a:t>: why people act and behave the way they do</a:t>
          </a:r>
          <a:endParaRPr lang="en-MY" dirty="0"/>
        </a:p>
      </dgm:t>
    </dgm:pt>
    <dgm:pt modelId="{521E52AB-74A3-4260-B0BB-557C5EEF6300}" type="parTrans" cxnId="{1A0BAB31-5739-47E0-AD93-BCBC003726FC}">
      <dgm:prSet/>
      <dgm:spPr/>
      <dgm:t>
        <a:bodyPr/>
        <a:lstStyle/>
        <a:p>
          <a:endParaRPr lang="en-MY"/>
        </a:p>
      </dgm:t>
    </dgm:pt>
    <dgm:pt modelId="{53B5DFDE-0E25-4695-BD9C-C1E097288D0F}" type="sibTrans" cxnId="{1A0BAB31-5739-47E0-AD93-BCBC003726FC}">
      <dgm:prSet/>
      <dgm:spPr/>
      <dgm:t>
        <a:bodyPr/>
        <a:lstStyle/>
        <a:p>
          <a:endParaRPr lang="en-MY"/>
        </a:p>
      </dgm:t>
    </dgm:pt>
    <dgm:pt modelId="{1FA5F379-DA65-4315-BDFE-06D4575E63E0}" type="pres">
      <dgm:prSet presAssocID="{51728DC1-5845-43E2-B94B-0BC25B9747BE}" presName="Name0" presStyleCnt="0">
        <dgm:presLayoutVars>
          <dgm:resizeHandles/>
        </dgm:presLayoutVars>
      </dgm:prSet>
      <dgm:spPr/>
    </dgm:pt>
    <dgm:pt modelId="{28DEBFA9-4461-4318-946E-20E97CEA9DEA}" type="pres">
      <dgm:prSet presAssocID="{0CB4EA16-4D46-4C57-9DFB-E8CC692FE863}" presName="text" presStyleLbl="node1" presStyleIdx="0" presStyleCnt="4" custLinFactY="-34222" custLinFactNeighborX="1747" custLinFactNeighborY="-100000">
        <dgm:presLayoutVars>
          <dgm:bulletEnabled val="1"/>
        </dgm:presLayoutVars>
      </dgm:prSet>
      <dgm:spPr/>
    </dgm:pt>
    <dgm:pt modelId="{5EC191B6-1B31-4B64-98AC-BB76EBEF05E5}" type="pres">
      <dgm:prSet presAssocID="{79FD4AE2-E737-4ED8-A487-EA03522DD603}" presName="space" presStyleCnt="0"/>
      <dgm:spPr/>
    </dgm:pt>
    <dgm:pt modelId="{8C0A95FE-E18A-4E9F-83C8-014392905A67}" type="pres">
      <dgm:prSet presAssocID="{4C67FDCD-733D-4FA3-9D63-86F6D1A2DE24}" presName="text" presStyleLbl="node1" presStyleIdx="1" presStyleCnt="4">
        <dgm:presLayoutVars>
          <dgm:bulletEnabled val="1"/>
        </dgm:presLayoutVars>
      </dgm:prSet>
      <dgm:spPr/>
    </dgm:pt>
    <dgm:pt modelId="{AF4B93BD-892C-45A8-813B-E72CD5CDDE18}" type="pres">
      <dgm:prSet presAssocID="{6A3188EA-4913-471C-8086-A93F2BD2DDF2}" presName="space" presStyleCnt="0"/>
      <dgm:spPr/>
    </dgm:pt>
    <dgm:pt modelId="{B36D2813-47B0-4BC8-A0E7-B8EE74A0CEEB}" type="pres">
      <dgm:prSet presAssocID="{0E713A56-0527-4F81-BBAD-00ED905CF420}" presName="text" presStyleLbl="node1" presStyleIdx="2" presStyleCnt="4">
        <dgm:presLayoutVars>
          <dgm:bulletEnabled val="1"/>
        </dgm:presLayoutVars>
      </dgm:prSet>
      <dgm:spPr/>
    </dgm:pt>
    <dgm:pt modelId="{3E7CCB7A-20D2-41EB-9243-54C0967E4D6A}" type="pres">
      <dgm:prSet presAssocID="{7DC90F46-6C7E-4FCA-9031-4B4964FC9B39}" presName="space" presStyleCnt="0"/>
      <dgm:spPr/>
    </dgm:pt>
    <dgm:pt modelId="{03008B3F-C143-476D-90EA-D99D3B60E80F}" type="pres">
      <dgm:prSet presAssocID="{5D0E7302-80BA-4D4B-86A5-002E5D80EE3F}" presName="text" presStyleLbl="node1" presStyleIdx="3" presStyleCnt="4">
        <dgm:presLayoutVars>
          <dgm:bulletEnabled val="1"/>
        </dgm:presLayoutVars>
      </dgm:prSet>
      <dgm:spPr/>
    </dgm:pt>
  </dgm:ptLst>
  <dgm:cxnLst>
    <dgm:cxn modelId="{95B4F60F-DC27-194F-81BD-E2DAC05EF06D}" type="presOf" srcId="{0E713A56-0527-4F81-BBAD-00ED905CF420}" destId="{B36D2813-47B0-4BC8-A0E7-B8EE74A0CEEB}" srcOrd="0" destOrd="0" presId="urn:diagrams.loki3.com/VaryingWidthList"/>
    <dgm:cxn modelId="{E6986C15-AC1E-DD42-9091-7C5E98120F27}" type="presOf" srcId="{4C67FDCD-733D-4FA3-9D63-86F6D1A2DE24}" destId="{8C0A95FE-E18A-4E9F-83C8-014392905A67}" srcOrd="0" destOrd="0" presId="urn:diagrams.loki3.com/VaryingWidthList"/>
    <dgm:cxn modelId="{0864911A-7573-4ADC-B751-2AEFAABB2677}" srcId="{51728DC1-5845-43E2-B94B-0BC25B9747BE}" destId="{0CB4EA16-4D46-4C57-9DFB-E8CC692FE863}" srcOrd="0" destOrd="0" parTransId="{5735381E-CBAA-49FD-90D0-625C6207A94D}" sibTransId="{79FD4AE2-E737-4ED8-A487-EA03522DD603}"/>
    <dgm:cxn modelId="{1A0BAB31-5739-47E0-AD93-BCBC003726FC}" srcId="{51728DC1-5845-43E2-B94B-0BC25B9747BE}" destId="{5D0E7302-80BA-4D4B-86A5-002E5D80EE3F}" srcOrd="3" destOrd="0" parTransId="{521E52AB-74A3-4260-B0BB-557C5EEF6300}" sibTransId="{53B5DFDE-0E25-4695-BD9C-C1E097288D0F}"/>
    <dgm:cxn modelId="{BF8C0F47-A5F6-CE4F-8182-CC91CA287B03}" type="presOf" srcId="{51728DC1-5845-43E2-B94B-0BC25B9747BE}" destId="{1FA5F379-DA65-4315-BDFE-06D4575E63E0}" srcOrd="0" destOrd="0" presId="urn:diagrams.loki3.com/VaryingWidthList"/>
    <dgm:cxn modelId="{66474B7B-E918-D14D-B33F-CDA8EE40B356}" type="presOf" srcId="{0CB4EA16-4D46-4C57-9DFB-E8CC692FE863}" destId="{28DEBFA9-4461-4318-946E-20E97CEA9DEA}" srcOrd="0" destOrd="0" presId="urn:diagrams.loki3.com/VaryingWidthList"/>
    <dgm:cxn modelId="{05F277CE-88E2-4B2F-B60F-62B1F5B02E32}" srcId="{51728DC1-5845-43E2-B94B-0BC25B9747BE}" destId="{0E713A56-0527-4F81-BBAD-00ED905CF420}" srcOrd="2" destOrd="0" parTransId="{12CCD777-0AAE-4C53-BD40-001A31CB32F0}" sibTransId="{7DC90F46-6C7E-4FCA-9031-4B4964FC9B39}"/>
    <dgm:cxn modelId="{87DDCBDC-AEFB-4CAB-A659-B115CF2AA757}" srcId="{51728DC1-5845-43E2-B94B-0BC25B9747BE}" destId="{4C67FDCD-733D-4FA3-9D63-86F6D1A2DE24}" srcOrd="1" destOrd="0" parTransId="{61F317E0-6862-43B7-AB05-2D0C313D8EE7}" sibTransId="{6A3188EA-4913-471C-8086-A93F2BD2DDF2}"/>
    <dgm:cxn modelId="{19DB27EA-D2A6-F54F-AA3B-F58FF2A1AC06}" type="presOf" srcId="{5D0E7302-80BA-4D4B-86A5-002E5D80EE3F}" destId="{03008B3F-C143-476D-90EA-D99D3B60E80F}" srcOrd="0" destOrd="0" presId="urn:diagrams.loki3.com/VaryingWidthList"/>
    <dgm:cxn modelId="{3EF5BB1C-2E56-534E-A653-E7B1F4FE0627}" type="presParOf" srcId="{1FA5F379-DA65-4315-BDFE-06D4575E63E0}" destId="{28DEBFA9-4461-4318-946E-20E97CEA9DEA}" srcOrd="0" destOrd="0" presId="urn:diagrams.loki3.com/VaryingWidthList"/>
    <dgm:cxn modelId="{557C2430-895E-AA4C-AFD6-89A44CCC7007}" type="presParOf" srcId="{1FA5F379-DA65-4315-BDFE-06D4575E63E0}" destId="{5EC191B6-1B31-4B64-98AC-BB76EBEF05E5}" srcOrd="1" destOrd="0" presId="urn:diagrams.loki3.com/VaryingWidthList"/>
    <dgm:cxn modelId="{CD5CA1B3-3437-FD40-99F6-E1FE9178C27F}" type="presParOf" srcId="{1FA5F379-DA65-4315-BDFE-06D4575E63E0}" destId="{8C0A95FE-E18A-4E9F-83C8-014392905A67}" srcOrd="2" destOrd="0" presId="urn:diagrams.loki3.com/VaryingWidthList"/>
    <dgm:cxn modelId="{09D49213-B9AD-0948-AF94-EEFDD6B5E823}" type="presParOf" srcId="{1FA5F379-DA65-4315-BDFE-06D4575E63E0}" destId="{AF4B93BD-892C-45A8-813B-E72CD5CDDE18}" srcOrd="3" destOrd="0" presId="urn:diagrams.loki3.com/VaryingWidthList"/>
    <dgm:cxn modelId="{6BDFC1B1-14F8-0F4D-9184-ABB62AAB044D}" type="presParOf" srcId="{1FA5F379-DA65-4315-BDFE-06D4575E63E0}" destId="{B36D2813-47B0-4BC8-A0E7-B8EE74A0CEEB}" srcOrd="4" destOrd="0" presId="urn:diagrams.loki3.com/VaryingWidthList"/>
    <dgm:cxn modelId="{66F4DFAE-A884-164D-A748-84AE720A4F89}" type="presParOf" srcId="{1FA5F379-DA65-4315-BDFE-06D4575E63E0}" destId="{3E7CCB7A-20D2-41EB-9243-54C0967E4D6A}" srcOrd="5" destOrd="0" presId="urn:diagrams.loki3.com/VaryingWidthList"/>
    <dgm:cxn modelId="{62FA3130-4F47-2F4C-8217-AB3E15CDDE3E}" type="presParOf" srcId="{1FA5F379-DA65-4315-BDFE-06D4575E63E0}" destId="{03008B3F-C143-476D-90EA-D99D3B60E80F}"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EBFA9-4461-4318-946E-20E97CEA9DEA}">
      <dsp:nvSpPr>
        <dsp:cNvPr id="0" name=""/>
        <dsp:cNvSpPr/>
      </dsp:nvSpPr>
      <dsp:spPr>
        <a:xfrm>
          <a:off x="3030216" y="0"/>
          <a:ext cx="4140000" cy="1107404"/>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rtl="0">
            <a:lnSpc>
              <a:spcPct val="90000"/>
            </a:lnSpc>
            <a:spcBef>
              <a:spcPct val="0"/>
            </a:spcBef>
            <a:spcAft>
              <a:spcPct val="35000"/>
            </a:spcAft>
            <a:buNone/>
          </a:pPr>
          <a:r>
            <a:rPr lang="en-CA" sz="3400" kern="1200" dirty="0">
              <a:latin typeface="Bernard MT Condensed" panose="02050806060905020404" pitchFamily="18" charset="0"/>
            </a:rPr>
            <a:t>Meaning</a:t>
          </a:r>
          <a:r>
            <a:rPr lang="en-CA" sz="3400" kern="1200" dirty="0"/>
            <a:t>: how people see the world</a:t>
          </a:r>
          <a:endParaRPr lang="en-MY" sz="3400" kern="1200" dirty="0"/>
        </a:p>
      </dsp:txBody>
      <dsp:txXfrm>
        <a:off x="3030216" y="0"/>
        <a:ext cx="4140000" cy="1107404"/>
      </dsp:txXfrm>
    </dsp:sp>
    <dsp:sp modelId="{8C0A95FE-E18A-4E9F-83C8-014392905A67}">
      <dsp:nvSpPr>
        <dsp:cNvPr id="0" name=""/>
        <dsp:cNvSpPr/>
      </dsp:nvSpPr>
      <dsp:spPr>
        <a:xfrm>
          <a:off x="3047890" y="1165077"/>
          <a:ext cx="3960000" cy="1107404"/>
        </a:xfrm>
        <a:prstGeom prst="rect">
          <a:avLst/>
        </a:prstGeom>
        <a:blipFill rotWithShape="1">
          <a:blip xmlns:r="http://schemas.openxmlformats.org/officeDocument/2006/relationships" r:embed="rId1">
            <a:duotone>
              <a:schemeClr val="accent2">
                <a:hueOff val="635930"/>
                <a:satOff val="-14509"/>
                <a:lumOff val="5360"/>
                <a:alphaOff val="0"/>
                <a:shade val="36000"/>
                <a:satMod val="120000"/>
              </a:schemeClr>
              <a:schemeClr val="accent2">
                <a:hueOff val="635930"/>
                <a:satOff val="-14509"/>
                <a:lumOff val="536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rtl="0">
            <a:lnSpc>
              <a:spcPct val="90000"/>
            </a:lnSpc>
            <a:spcBef>
              <a:spcPct val="0"/>
            </a:spcBef>
            <a:spcAft>
              <a:spcPct val="35000"/>
            </a:spcAft>
            <a:buNone/>
          </a:pPr>
          <a:r>
            <a:rPr lang="en-CA" sz="3400" kern="1200" dirty="0">
              <a:latin typeface="Bernard MT Condensed" panose="02050806060905020404" pitchFamily="18" charset="0"/>
            </a:rPr>
            <a:t>Context</a:t>
          </a:r>
          <a:r>
            <a:rPr lang="en-CA" sz="3400" kern="1200" dirty="0"/>
            <a:t>: the world in which people act</a:t>
          </a:r>
          <a:endParaRPr lang="en-MY" sz="3400" kern="1200" dirty="0"/>
        </a:p>
      </dsp:txBody>
      <dsp:txXfrm>
        <a:off x="3047890" y="1165077"/>
        <a:ext cx="3960000" cy="1107404"/>
      </dsp:txXfrm>
    </dsp:sp>
    <dsp:sp modelId="{B36D2813-47B0-4BC8-A0E7-B8EE74A0CEEB}">
      <dsp:nvSpPr>
        <dsp:cNvPr id="0" name=""/>
        <dsp:cNvSpPr/>
      </dsp:nvSpPr>
      <dsp:spPr>
        <a:xfrm>
          <a:off x="2552890" y="2327852"/>
          <a:ext cx="4950000" cy="1107404"/>
        </a:xfrm>
        <a:prstGeom prst="rect">
          <a:avLst/>
        </a:prstGeom>
        <a:blipFill rotWithShape="1">
          <a:blip xmlns:r="http://schemas.openxmlformats.org/officeDocument/2006/relationships" r:embed="rId1">
            <a:duotone>
              <a:schemeClr val="accent2">
                <a:hueOff val="1271860"/>
                <a:satOff val="-29019"/>
                <a:lumOff val="10719"/>
                <a:alphaOff val="0"/>
                <a:shade val="36000"/>
                <a:satMod val="120000"/>
              </a:schemeClr>
              <a:schemeClr val="accent2">
                <a:hueOff val="1271860"/>
                <a:satOff val="-29019"/>
                <a:lumOff val="10719"/>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rtl="0">
            <a:lnSpc>
              <a:spcPct val="90000"/>
            </a:lnSpc>
            <a:spcBef>
              <a:spcPct val="0"/>
            </a:spcBef>
            <a:spcAft>
              <a:spcPct val="35000"/>
            </a:spcAft>
            <a:buNone/>
          </a:pPr>
          <a:r>
            <a:rPr lang="en-CA" sz="3400" kern="1200" dirty="0">
              <a:latin typeface="Bernard MT Condensed" panose="02050806060905020404" pitchFamily="18" charset="0"/>
            </a:rPr>
            <a:t>Process</a:t>
          </a:r>
          <a:r>
            <a:rPr lang="en-CA" sz="3400" kern="1200" dirty="0"/>
            <a:t>: what actions and activities people do</a:t>
          </a:r>
          <a:endParaRPr lang="en-MY" sz="3400" kern="1200" dirty="0"/>
        </a:p>
      </dsp:txBody>
      <dsp:txXfrm>
        <a:off x="2552890" y="2327852"/>
        <a:ext cx="4950000" cy="1107404"/>
      </dsp:txXfrm>
    </dsp:sp>
    <dsp:sp modelId="{03008B3F-C143-476D-90EA-D99D3B60E80F}">
      <dsp:nvSpPr>
        <dsp:cNvPr id="0" name=""/>
        <dsp:cNvSpPr/>
      </dsp:nvSpPr>
      <dsp:spPr>
        <a:xfrm>
          <a:off x="2147890" y="3490626"/>
          <a:ext cx="5760000" cy="1107404"/>
        </a:xfrm>
        <a:prstGeom prst="rect">
          <a:avLst/>
        </a:prstGeom>
        <a:blipFill rotWithShape="1">
          <a:blip xmlns:r="http://schemas.openxmlformats.org/officeDocument/2006/relationships" r:embed="rId1">
            <a:duotone>
              <a:schemeClr val="accent2">
                <a:hueOff val="1907789"/>
                <a:satOff val="-43528"/>
                <a:lumOff val="16079"/>
                <a:alphaOff val="0"/>
                <a:shade val="36000"/>
                <a:satMod val="120000"/>
              </a:schemeClr>
              <a:schemeClr val="accent2">
                <a:hueOff val="1907789"/>
                <a:satOff val="-43528"/>
                <a:lumOff val="16079"/>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rtl="0">
            <a:lnSpc>
              <a:spcPct val="90000"/>
            </a:lnSpc>
            <a:spcBef>
              <a:spcPct val="0"/>
            </a:spcBef>
            <a:spcAft>
              <a:spcPct val="35000"/>
            </a:spcAft>
            <a:buNone/>
          </a:pPr>
          <a:r>
            <a:rPr lang="en-CA" sz="3400" kern="1200" dirty="0">
              <a:latin typeface="Bernard MT Condensed" panose="02050806060905020404" pitchFamily="18" charset="0"/>
            </a:rPr>
            <a:t>Reasoning</a:t>
          </a:r>
          <a:r>
            <a:rPr lang="en-CA" sz="3400" kern="1200" dirty="0"/>
            <a:t>: why people act and behave the way they do</a:t>
          </a:r>
          <a:endParaRPr lang="en-MY" sz="3400" kern="1200" dirty="0"/>
        </a:p>
      </dsp:txBody>
      <dsp:txXfrm>
        <a:off x="2147890" y="3490626"/>
        <a:ext cx="5760000" cy="110740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9/30/2024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9/30/2024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B732A8-43DF-4932-8BCA-312891E89DBB}"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a:t>Before we get started, I’d like to briefly go over your handout. After the title page with the funny little man who has lost all hairs but one to a detestable research project, is a short activity which we’ll dive into in a moment. Following that is an annotated bibliography of many research studies. We’ve noted the gist of each study, type of instrument used, groups studied, setting, etc. to help you along. We will refer to many of these studies throughout the course of this presentation. At the end of the handout is an index of specific research methodologies, such as pre and post test, usability studies, etc. Keep in mind that this bibliogrpahy is not exhaustive by any means. It’s biased towards library instruction and more toward qualitative than quantitative studies—although both are included.</a:t>
            </a:r>
          </a:p>
          <a:p>
            <a:pPr eaLnBrk="1" hangingPunct="1"/>
            <a:r>
              <a:rPr lang="en-US" altLang="en-US"/>
              <a:t>As a way of setting the tone for today’s session, please turn to the inside cover of your handout and look at the 7 descriptions of research methodologies in these studies. I’ll quickly show each of these on the screen, reading them aloud. Then what I would like you to do for the next several minutes is note any questions you have about these methologies, any problems or flaws that you note. Feel free to talk amongst yourselves. Compare notes.</a:t>
            </a:r>
          </a:p>
          <a:p>
            <a:pPr eaLnBrk="1" hangingPunct="1"/>
            <a:r>
              <a:rPr lang="en-US" altLang="en-US"/>
              <a:t>READ SLIDE</a:t>
            </a:r>
          </a:p>
          <a:p>
            <a:pPr eaLnBrk="1" hangingPunct="1"/>
            <a:r>
              <a:rPr lang="en-US" altLang="en-US" i="1"/>
              <a:t>(Note to self: self-selection, generalizability, sampling)</a:t>
            </a:r>
          </a:p>
        </p:txBody>
      </p:sp>
    </p:spTree>
    <p:extLst>
      <p:ext uri="{BB962C8B-B14F-4D97-AF65-F5344CB8AC3E}">
        <p14:creationId xmlns:p14="http://schemas.microsoft.com/office/powerpoint/2010/main" val="411261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A0DCE-FDD6-4752-BA29-C8596A09676A}" type="slidenum">
              <a:rPr lang="en-CA" altLang="en-US"/>
              <a:pPr/>
              <a:t>16</a:t>
            </a:fld>
            <a:endParaRPr lang="en-CA"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CA" altLang="en-US"/>
              <a:t>The goals of qualitative research are to understand:</a:t>
            </a:r>
          </a:p>
          <a:p>
            <a:pPr>
              <a:buFontTx/>
              <a:buChar char="-"/>
            </a:pPr>
            <a:r>
              <a:rPr lang="en-CA" altLang="en-US"/>
              <a:t>Meaning</a:t>
            </a:r>
          </a:p>
          <a:p>
            <a:pPr>
              <a:buFontTx/>
              <a:buChar char="-"/>
            </a:pPr>
            <a:r>
              <a:rPr lang="en-CA" altLang="en-US"/>
              <a:t>Context</a:t>
            </a:r>
          </a:p>
          <a:p>
            <a:pPr>
              <a:buFontTx/>
              <a:buChar char="-"/>
            </a:pPr>
            <a:r>
              <a:rPr lang="en-CA" altLang="en-US"/>
              <a:t>Process</a:t>
            </a:r>
          </a:p>
          <a:p>
            <a:pPr>
              <a:buFontTx/>
              <a:buChar char="-"/>
            </a:pPr>
            <a:r>
              <a:rPr lang="en-CA" altLang="en-US"/>
              <a:t>Reasoning</a:t>
            </a:r>
          </a:p>
          <a:p>
            <a:pPr>
              <a:buFontTx/>
              <a:buChar char="-"/>
            </a:pPr>
            <a:endParaRPr lang="en-CA" altLang="en-US"/>
          </a:p>
        </p:txBody>
      </p:sp>
    </p:spTree>
    <p:extLst>
      <p:ext uri="{BB962C8B-B14F-4D97-AF65-F5344CB8AC3E}">
        <p14:creationId xmlns:p14="http://schemas.microsoft.com/office/powerpoint/2010/main" val="27264095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ctangle 7"/>
          <p:cNvSpPr/>
          <p:nvPr/>
        </p:nvSpPr>
        <p:spPr>
          <a:xfrm>
            <a:off x="920594" y="429969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p:cNvSpPr/>
          <p:nvPr/>
        </p:nvSpPr>
        <p:spPr>
          <a:xfrm>
            <a:off x="920594" y="1484779"/>
            <a:ext cx="1022033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2A013F82-EE5E-44EE-A61D-E31C6657F26F}" type="slidenum">
              <a:rPr lang="en-MY" smtClean="0"/>
              <a:pPr/>
              <a:t>‹#›</a:t>
            </a:fld>
            <a:endParaRPr lang="en-MY"/>
          </a:p>
        </p:txBody>
      </p:sp>
    </p:spTree>
    <p:extLst>
      <p:ext uri="{BB962C8B-B14F-4D97-AF65-F5344CB8AC3E}">
        <p14:creationId xmlns:p14="http://schemas.microsoft.com/office/powerpoint/2010/main" val="16510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73474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74834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2537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1430" y="6272785"/>
            <a:ext cx="2643620" cy="365125"/>
          </a:xfrm>
        </p:spPr>
        <p:txBody>
          <a:bodyPr/>
          <a:lstStyle/>
          <a:p>
            <a:pPr>
              <a:defRPr/>
            </a:pPr>
            <a:endParaRPr lang="fr-FR"/>
          </a:p>
        </p:txBody>
      </p:sp>
      <p:sp>
        <p:nvSpPr>
          <p:cNvPr id="5" name="Footer Placeholder 4"/>
          <p:cNvSpPr>
            <a:spLocks noGrp="1"/>
          </p:cNvSpPr>
          <p:nvPr>
            <p:ph type="ftr" sz="quarter" idx="11"/>
          </p:nvPr>
        </p:nvSpPr>
        <p:spPr>
          <a:xfrm>
            <a:off x="2182140" y="6272785"/>
            <a:ext cx="6326000" cy="365125"/>
          </a:xfrm>
        </p:spPr>
        <p:txBody>
          <a:bodyPr/>
          <a:lstStyle/>
          <a:p>
            <a:pPr>
              <a:defRPr/>
            </a:pPr>
            <a:endParaRPr lang="fr-FR"/>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2A013F82-EE5E-44EE-A61D-E31C6657F26F}" type="slidenum">
              <a:rPr lang="en-MY" smtClean="0"/>
              <a:pPr/>
              <a:t>‹#›</a:t>
            </a:fld>
            <a:endParaRPr lang="en-MY"/>
          </a:p>
        </p:txBody>
      </p:sp>
    </p:spTree>
    <p:extLst>
      <p:ext uri="{BB962C8B-B14F-4D97-AF65-F5344CB8AC3E}">
        <p14:creationId xmlns:p14="http://schemas.microsoft.com/office/powerpoint/2010/main" val="45730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5694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fld id="{2A013F82-EE5E-44EE-A61D-E31C6657F26F}" type="slidenum">
              <a:rPr lang="en-MY" smtClean="0"/>
              <a:pPr/>
              <a:t>‹#›</a:t>
            </a:fld>
            <a:endParaRPr lang="en-MY"/>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6721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fld id="{2A013F82-EE5E-44EE-A61D-E31C6657F26F}" type="slidenum">
              <a:rPr lang="en-MY" smtClean="0"/>
              <a:pPr/>
              <a:t>‹#›</a:t>
            </a:fld>
            <a:endParaRPr lang="en-MY"/>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297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35870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61543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Picture Placeholder 2"/>
          <p:cNvSpPr>
            <a:spLocks noGrp="1"/>
          </p:cNvSpPr>
          <p:nvPr>
            <p:ph type="pic" idx="1"/>
          </p:nvPr>
        </p:nvSpPr>
        <p:spPr>
          <a:xfrm>
            <a:off x="0" y="0"/>
            <a:ext cx="8301578" cy="6858000"/>
          </a:xfrm>
          <a:solidFill>
            <a:schemeClr val="tx2">
              <a:lumMod val="20000"/>
              <a:lumOff val="80000"/>
            </a:schemeClr>
          </a:solidFill>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fr-FR"/>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212759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pPr>
              <a:defRPr/>
            </a:pPr>
            <a:endParaRPr lang="fr-FR"/>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fr-FR"/>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013F82-EE5E-44EE-A61D-E31C6657F26F}" type="slidenum">
              <a:rPr lang="en-MY" smtClean="0"/>
              <a:pPr/>
              <a:t>‹#›</a:t>
            </a:fld>
            <a:endParaRPr lang="en-MY"/>
          </a:p>
        </p:txBody>
      </p:sp>
    </p:spTree>
    <p:extLst>
      <p:ext uri="{BB962C8B-B14F-4D97-AF65-F5344CB8AC3E}">
        <p14:creationId xmlns:p14="http://schemas.microsoft.com/office/powerpoint/2010/main" val="11689671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igitalcommons.usu.edu/cgi/viewcontent.cgi?article=1180&amp;context=etd" TargetMode="External"/><Relationship Id="rId2" Type="http://schemas.openxmlformats.org/officeDocument/2006/relationships/hyperlink" Target="http://lib.dr.iastate.edu/cgi/viewcontent.cgi?article=3016&amp;context=et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qsrinternational.com/what-is-nvivo" TargetMode="External"/><Relationship Id="rId7" Type="http://schemas.openxmlformats.org/officeDocument/2006/relationships/image" Target="../media/image48.png"/><Relationship Id="rId2" Type="http://schemas.openxmlformats.org/officeDocument/2006/relationships/hyperlink" Target="http://atlasti.com/" TargetMode="Externa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www.cs.cmu.edu/~cprose/LightSIDE.html" TargetMode="External"/><Relationship Id="rId4" Type="http://schemas.openxmlformats.org/officeDocument/2006/relationships/hyperlink" Target="https://provalisresearch.com/products/qualitative-data-analysis-softwar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001" y="1214438"/>
            <a:ext cx="6707187" cy="857250"/>
          </a:xfrm>
        </p:spPr>
        <p:txBody>
          <a:bodyPr>
            <a:normAutofit fontScale="90000"/>
          </a:bodyPr>
          <a:lstStyle/>
          <a:p>
            <a:pPr>
              <a:defRPr/>
            </a:pPr>
            <a:r>
              <a:rPr lang="en-US" sz="3200" b="1" dirty="0"/>
              <a:t>AL-FARABI KAZAKH NATIONAL UNIVERSITY</a:t>
            </a:r>
            <a:endParaRPr lang="ru-RU" sz="3200" b="1" dirty="0"/>
          </a:p>
        </p:txBody>
      </p:sp>
      <p:sp>
        <p:nvSpPr>
          <p:cNvPr id="4099" name="TextBox 3"/>
          <p:cNvSpPr txBox="1">
            <a:spLocks noChangeArrowheads="1"/>
          </p:cNvSpPr>
          <p:nvPr/>
        </p:nvSpPr>
        <p:spPr bwMode="auto">
          <a:xfrm>
            <a:off x="3717926" y="2192339"/>
            <a:ext cx="648017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2800" b="1"/>
              <a:t>Department of political science and political technologies</a:t>
            </a:r>
            <a:r>
              <a:rPr lang="ru-RU" altLang="ru-RU" sz="2800" b="1"/>
              <a:t> </a:t>
            </a:r>
          </a:p>
        </p:txBody>
      </p:sp>
      <p:sp>
        <p:nvSpPr>
          <p:cNvPr id="4100" name="TextBox 4"/>
          <p:cNvSpPr txBox="1">
            <a:spLocks noChangeArrowheads="1"/>
          </p:cNvSpPr>
          <p:nvPr/>
        </p:nvSpPr>
        <p:spPr bwMode="auto">
          <a:xfrm>
            <a:off x="3717926" y="3311525"/>
            <a:ext cx="6624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kk-KZ" altLang="ru-RU" sz="2800" b="1" dirty="0"/>
              <a:t>Methodology of modern political</a:t>
            </a:r>
            <a:r>
              <a:rPr lang="en-US" altLang="ru-RU" sz="2800" b="1" dirty="0"/>
              <a:t> research</a:t>
            </a:r>
            <a:endParaRPr lang="ru-RU" altLang="ru-RU" sz="5400" b="1" dirty="0">
              <a:cs typeface="Arial" panose="020B0604020202020204" pitchFamily="34" charset="0"/>
            </a:endParaRPr>
          </a:p>
        </p:txBody>
      </p:sp>
      <p:sp>
        <p:nvSpPr>
          <p:cNvPr id="4101" name="TextBox 5"/>
          <p:cNvSpPr txBox="1">
            <a:spLocks noChangeArrowheads="1"/>
          </p:cNvSpPr>
          <p:nvPr/>
        </p:nvSpPr>
        <p:spPr bwMode="auto">
          <a:xfrm>
            <a:off x="3862387" y="4306888"/>
            <a:ext cx="3240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 altLang="ru-RU" sz="2400" b="1"/>
              <a:t>Abzhapparova A.A.</a:t>
            </a:r>
          </a:p>
          <a:p>
            <a:pPr eaLnBrk="1" hangingPunct="1"/>
            <a:r>
              <a:rPr lang="en-US" altLang="ru-RU" sz="2400" b="1"/>
              <a:t>Senior lecturer</a:t>
            </a:r>
            <a:endParaRPr lang="ru-RU" altLang="ru-RU" sz="2400" b="1"/>
          </a:p>
        </p:txBody>
      </p:sp>
      <p:pic>
        <p:nvPicPr>
          <p:cNvPr id="3" name="Рисунок 2">
            <a:extLst>
              <a:ext uri="{FF2B5EF4-FFF2-40B4-BE49-F238E27FC236}">
                <a16:creationId xmlns:a16="http://schemas.microsoft.com/office/drawing/2014/main" id="{288F2C7C-1112-4456-6F63-01709D6F80CE}"/>
              </a:ext>
            </a:extLst>
          </p:cNvPr>
          <p:cNvPicPr>
            <a:picLocks noChangeAspect="1"/>
          </p:cNvPicPr>
          <p:nvPr/>
        </p:nvPicPr>
        <p:blipFill>
          <a:blip r:embed="rId2"/>
          <a:stretch>
            <a:fillRect/>
          </a:stretch>
        </p:blipFill>
        <p:spPr>
          <a:xfrm>
            <a:off x="611560" y="753192"/>
            <a:ext cx="1296144" cy="1467018"/>
          </a:xfrm>
          <a:prstGeom prst="rect">
            <a:avLst/>
          </a:prstGeom>
        </p:spPr>
      </p:pic>
    </p:spTree>
    <p:extLst>
      <p:ext uri="{BB962C8B-B14F-4D97-AF65-F5344CB8AC3E}">
        <p14:creationId xmlns:p14="http://schemas.microsoft.com/office/powerpoint/2010/main" val="298960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a:t>Case Study</a:t>
            </a:r>
            <a:endParaRPr lang="en-MY" dirty="0"/>
          </a:p>
        </p:txBody>
      </p:sp>
      <p:sp>
        <p:nvSpPr>
          <p:cNvPr id="3" name="Content Placeholder 2"/>
          <p:cNvSpPr>
            <a:spLocks noGrp="1"/>
          </p:cNvSpPr>
          <p:nvPr>
            <p:ph idx="1"/>
          </p:nvPr>
        </p:nvSpPr>
        <p:spPr>
          <a:xfrm>
            <a:off x="549796" y="2152105"/>
            <a:ext cx="11377263" cy="3807520"/>
          </a:xfrm>
        </p:spPr>
        <p:txBody>
          <a:bodyPr>
            <a:normAutofit fontScale="92500" lnSpcReduction="10000"/>
          </a:bodyPr>
          <a:lstStyle/>
          <a:p>
            <a:r>
              <a:rPr lang="en-US" altLang="en-US" sz="2600" dirty="0"/>
              <a:t>Predominantly a qualitative study design, but is also often used in quantitative study</a:t>
            </a:r>
          </a:p>
          <a:p>
            <a:r>
              <a:rPr lang="en-US" sz="2600" dirty="0"/>
              <a:t>A case can be an individual, a group, a community, an event</a:t>
            </a:r>
          </a:p>
          <a:p>
            <a:r>
              <a:rPr lang="en-US" sz="2600" dirty="0"/>
              <a:t>An in depth, holistic exploration of the aspects of study</a:t>
            </a:r>
          </a:p>
          <a:p>
            <a:r>
              <a:rPr lang="en-US" sz="2600" dirty="0"/>
              <a:t>Although assumed as typical case, hence can provide insight into similar cases</a:t>
            </a:r>
          </a:p>
          <a:p>
            <a:r>
              <a:rPr lang="en-US" sz="2600" dirty="0"/>
              <a:t>Example:</a:t>
            </a:r>
          </a:p>
          <a:p>
            <a:pPr lvl="1"/>
            <a:r>
              <a:rPr lang="en-US" sz="2200" dirty="0">
                <a:hlinkClick r:id="rId2"/>
              </a:rPr>
              <a:t>http://lib.dr.iastate.edu/cgi/viewcontent.cgi?article=3016&amp;context=etd</a:t>
            </a:r>
            <a:r>
              <a:rPr lang="en-US" sz="2200" dirty="0"/>
              <a:t> – managing school </a:t>
            </a:r>
            <a:r>
              <a:rPr lang="en-US" sz="2200" dirty="0" err="1"/>
              <a:t>behaviour</a:t>
            </a:r>
            <a:endParaRPr lang="en-US" sz="2200" dirty="0"/>
          </a:p>
          <a:p>
            <a:pPr lvl="1"/>
            <a:r>
              <a:rPr lang="en-US" sz="2200" dirty="0">
                <a:hlinkClick r:id="rId3"/>
              </a:rPr>
              <a:t>http://digitalcommons.usu.edu/cgi/viewcontent.cgi?article=1180&amp;context=etd</a:t>
            </a:r>
            <a:r>
              <a:rPr lang="en-US" sz="2200" dirty="0"/>
              <a:t> – professional teacher development</a:t>
            </a:r>
          </a:p>
          <a:p>
            <a:endParaRPr lang="en-US" altLang="en-US" sz="2600" dirty="0"/>
          </a:p>
          <a:p>
            <a:endParaRPr lang="en-MY" sz="2600" dirty="0"/>
          </a:p>
        </p:txBody>
      </p:sp>
    </p:spTree>
    <p:extLst>
      <p:ext uri="{BB962C8B-B14F-4D97-AF65-F5344CB8AC3E}">
        <p14:creationId xmlns:p14="http://schemas.microsoft.com/office/powerpoint/2010/main" val="6059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a:t>Focus Group</a:t>
            </a:r>
            <a:endParaRPr lang="en-MY" dirty="0"/>
          </a:p>
        </p:txBody>
      </p:sp>
      <p:sp>
        <p:nvSpPr>
          <p:cNvPr id="3" name="Content Placeholder 2"/>
          <p:cNvSpPr>
            <a:spLocks noGrp="1"/>
          </p:cNvSpPr>
          <p:nvPr>
            <p:ph idx="1"/>
          </p:nvPr>
        </p:nvSpPr>
        <p:spPr>
          <a:xfrm>
            <a:off x="549796" y="2152105"/>
            <a:ext cx="11377263" cy="3807520"/>
          </a:xfrm>
        </p:spPr>
        <p:txBody>
          <a:bodyPr>
            <a:normAutofit/>
          </a:bodyPr>
          <a:lstStyle/>
          <a:p>
            <a:r>
              <a:rPr lang="en-US" altLang="en-US" sz="2600" dirty="0"/>
              <a:t>An open discussion about an issue, product, service between members of the group and the researcher</a:t>
            </a:r>
          </a:p>
          <a:p>
            <a:r>
              <a:rPr lang="en-US" sz="2600" dirty="0"/>
              <a:t>Economical and save time</a:t>
            </a:r>
          </a:p>
          <a:p>
            <a:r>
              <a:rPr lang="en-US" sz="2600" dirty="0"/>
              <a:t>Optimal size: 8 – 10 members in a group</a:t>
            </a:r>
          </a:p>
          <a:p>
            <a:r>
              <a:rPr lang="en-US" sz="2600" dirty="0"/>
              <a:t>Examples of a group:</a:t>
            </a:r>
          </a:p>
          <a:p>
            <a:pPr marL="0" indent="0">
              <a:buNone/>
            </a:pPr>
            <a:r>
              <a:rPr lang="en-US" sz="2600" dirty="0"/>
              <a:t>	- a group of educational experts</a:t>
            </a:r>
          </a:p>
          <a:p>
            <a:pPr marL="0" indent="0">
              <a:buNone/>
            </a:pPr>
            <a:r>
              <a:rPr lang="en-US" sz="2600" dirty="0"/>
              <a:t>	- a group of adolescents ranged 9-11 years old</a:t>
            </a:r>
          </a:p>
          <a:p>
            <a:endParaRPr lang="en-US" altLang="en-US" sz="2600" dirty="0"/>
          </a:p>
          <a:p>
            <a:endParaRPr lang="en-MY" sz="2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660" y="2852936"/>
            <a:ext cx="309634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5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a:t>Observation</a:t>
            </a:r>
            <a:endParaRPr lang="en-MY" dirty="0"/>
          </a:p>
        </p:txBody>
      </p:sp>
      <p:sp>
        <p:nvSpPr>
          <p:cNvPr id="3" name="Content Placeholder 2"/>
          <p:cNvSpPr>
            <a:spLocks noGrp="1"/>
          </p:cNvSpPr>
          <p:nvPr>
            <p:ph idx="1"/>
          </p:nvPr>
        </p:nvSpPr>
        <p:spPr>
          <a:xfrm>
            <a:off x="549796" y="1772816"/>
            <a:ext cx="11377263" cy="4896544"/>
          </a:xfrm>
        </p:spPr>
        <p:txBody>
          <a:bodyPr>
            <a:normAutofit lnSpcReduction="10000"/>
          </a:bodyPr>
          <a:lstStyle/>
          <a:p>
            <a:r>
              <a:rPr lang="en-US" altLang="en-US" sz="2600" dirty="0"/>
              <a:t>Close interaction with members of the group to be studied</a:t>
            </a:r>
          </a:p>
          <a:p>
            <a:r>
              <a:rPr lang="en-US" sz="2600" dirty="0"/>
              <a:t>Use senses to observe the result</a:t>
            </a:r>
          </a:p>
          <a:p>
            <a:r>
              <a:rPr lang="en-US" sz="2600" dirty="0"/>
              <a:t>Also can be used in quantitative study</a:t>
            </a:r>
          </a:p>
          <a:p>
            <a:pPr lvl="1"/>
            <a:r>
              <a:rPr lang="en-US" sz="2200" dirty="0"/>
              <a:t>Use instruments (rulers, cylinder, thermometer </a:t>
            </a:r>
            <a:r>
              <a:rPr lang="en-US" sz="2200" dirty="0" err="1"/>
              <a:t>etc</a:t>
            </a:r>
            <a:r>
              <a:rPr lang="en-US" sz="2200" dirty="0"/>
              <a:t>) to get the result and the result is a measurements</a:t>
            </a:r>
          </a:p>
          <a:p>
            <a:r>
              <a:rPr lang="en-US" sz="2600" dirty="0"/>
              <a:t>In </a:t>
            </a:r>
            <a:r>
              <a:rPr lang="en-US" sz="2600" dirty="0">
                <a:solidFill>
                  <a:srgbClr val="FF0000"/>
                </a:solidFill>
              </a:rPr>
              <a:t>qualitative</a:t>
            </a:r>
            <a:r>
              <a:rPr lang="en-US" sz="2600" dirty="0"/>
              <a:t> study, observation are recorded in a </a:t>
            </a:r>
            <a:r>
              <a:rPr lang="en-US" sz="2600" dirty="0">
                <a:solidFill>
                  <a:srgbClr val="FF0000"/>
                </a:solidFill>
              </a:rPr>
              <a:t>descriptive</a:t>
            </a:r>
            <a:r>
              <a:rPr lang="en-US" sz="2600" dirty="0"/>
              <a:t> format</a:t>
            </a:r>
          </a:p>
          <a:p>
            <a:pPr lvl="1"/>
            <a:r>
              <a:rPr lang="en-US" sz="2200" dirty="0"/>
              <a:t>Quality descriptive</a:t>
            </a:r>
          </a:p>
          <a:p>
            <a:pPr lvl="1"/>
            <a:r>
              <a:rPr lang="en-US" sz="2200" dirty="0"/>
              <a:t>Example: </a:t>
            </a:r>
          </a:p>
          <a:p>
            <a:pPr lvl="2"/>
            <a:r>
              <a:rPr lang="en-US" dirty="0"/>
              <a:t>The flowers have soft petals</a:t>
            </a:r>
          </a:p>
          <a:p>
            <a:pPr lvl="2"/>
            <a:r>
              <a:rPr lang="en-US" dirty="0"/>
              <a:t>Mr. </a:t>
            </a:r>
            <a:r>
              <a:rPr lang="en-US" dirty="0" err="1"/>
              <a:t>Ezad</a:t>
            </a:r>
            <a:r>
              <a:rPr lang="en-US" dirty="0"/>
              <a:t> is very charming proposing Miss </a:t>
            </a:r>
            <a:r>
              <a:rPr lang="en-US" dirty="0" err="1"/>
              <a:t>Warda</a:t>
            </a:r>
            <a:endParaRPr lang="en-US" dirty="0"/>
          </a:p>
          <a:p>
            <a:r>
              <a:rPr lang="en-US" sz="2600" dirty="0"/>
              <a:t>In </a:t>
            </a:r>
            <a:r>
              <a:rPr lang="en-US" sz="2600" dirty="0">
                <a:solidFill>
                  <a:srgbClr val="FF0000"/>
                </a:solidFill>
              </a:rPr>
              <a:t>quantitative</a:t>
            </a:r>
            <a:r>
              <a:rPr lang="en-US" sz="2600" dirty="0"/>
              <a:t> study, observations are recorded in </a:t>
            </a:r>
            <a:r>
              <a:rPr lang="en-US" sz="2600" dirty="0">
                <a:solidFill>
                  <a:srgbClr val="FF0000"/>
                </a:solidFill>
              </a:rPr>
              <a:t>categories or scale</a:t>
            </a:r>
          </a:p>
          <a:p>
            <a:pPr lvl="1"/>
            <a:r>
              <a:rPr lang="en-US" sz="2200" dirty="0"/>
              <a:t>Example:</a:t>
            </a:r>
          </a:p>
          <a:p>
            <a:pPr lvl="2"/>
            <a:r>
              <a:rPr lang="en-US" dirty="0"/>
              <a:t>5 liters of liquid has leaked from a 2 kiloliter barrel  </a:t>
            </a:r>
          </a:p>
          <a:p>
            <a:endParaRPr lang="en-US" altLang="en-US" sz="2600" dirty="0"/>
          </a:p>
          <a:p>
            <a:endParaRPr lang="en-MY" sz="2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788" y="764704"/>
            <a:ext cx="24193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5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a:t>Action research</a:t>
            </a:r>
            <a:endParaRPr lang="en-MY" dirty="0"/>
          </a:p>
        </p:txBody>
      </p:sp>
      <p:sp>
        <p:nvSpPr>
          <p:cNvPr id="3" name="Content Placeholder 2"/>
          <p:cNvSpPr>
            <a:spLocks noGrp="1"/>
          </p:cNvSpPr>
          <p:nvPr>
            <p:ph idx="1"/>
          </p:nvPr>
        </p:nvSpPr>
        <p:spPr>
          <a:xfrm>
            <a:off x="549796" y="2152105"/>
            <a:ext cx="11377263" cy="3807520"/>
          </a:xfrm>
        </p:spPr>
        <p:txBody>
          <a:bodyPr>
            <a:normAutofit/>
          </a:bodyPr>
          <a:lstStyle/>
          <a:p>
            <a:r>
              <a:rPr lang="en-US" altLang="en-US" sz="2600" dirty="0"/>
              <a:t>Two components: action and research</a:t>
            </a:r>
          </a:p>
          <a:p>
            <a:r>
              <a:rPr lang="en-US" altLang="en-US" sz="2600" dirty="0"/>
              <a:t>Aim to improve service quality</a:t>
            </a:r>
          </a:p>
          <a:p>
            <a:r>
              <a:rPr lang="en-US" altLang="en-US" sz="2600" dirty="0"/>
              <a:t>Identify areas of concern, develop and test alternatives and approaches</a:t>
            </a:r>
          </a:p>
          <a:p>
            <a:endParaRPr lang="en-MY" sz="2600" dirty="0"/>
          </a:p>
        </p:txBody>
      </p:sp>
    </p:spTree>
    <p:extLst>
      <p:ext uri="{BB962C8B-B14F-4D97-AF65-F5344CB8AC3E}">
        <p14:creationId xmlns:p14="http://schemas.microsoft.com/office/powerpoint/2010/main" val="41655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748" y="1052735"/>
            <a:ext cx="3477091" cy="4248473"/>
          </a:xfrm>
        </p:spPr>
        <p:txBody>
          <a:bodyPr/>
          <a:lstStyle/>
          <a:p>
            <a:pPr algn="ctr"/>
            <a:r>
              <a:rPr lang="en-US" sz="4000" dirty="0">
                <a:solidFill>
                  <a:srgbClr val="651BEB"/>
                </a:solidFill>
              </a:rPr>
              <a:t>DATA COLLECTION PROCEDURE &amp; METHOD</a:t>
            </a:r>
            <a:endParaRPr lang="en-MY" sz="4000" dirty="0"/>
          </a:p>
        </p:txBody>
      </p:sp>
      <p:pic>
        <p:nvPicPr>
          <p:cNvPr id="2" name="Picture 1"/>
          <p:cNvPicPr>
            <a:picLocks noChangeAspect="1"/>
          </p:cNvPicPr>
          <p:nvPr/>
        </p:nvPicPr>
        <p:blipFill>
          <a:blip r:embed="rId2"/>
          <a:stretch>
            <a:fillRect/>
          </a:stretch>
        </p:blipFill>
        <p:spPr>
          <a:xfrm>
            <a:off x="5086300" y="464516"/>
            <a:ext cx="2305050" cy="1981200"/>
          </a:xfrm>
          <a:prstGeom prst="rect">
            <a:avLst/>
          </a:prstGeom>
        </p:spPr>
      </p:pic>
      <p:pic>
        <p:nvPicPr>
          <p:cNvPr id="3" name="Picture 2"/>
          <p:cNvPicPr>
            <a:picLocks noChangeAspect="1"/>
          </p:cNvPicPr>
          <p:nvPr/>
        </p:nvPicPr>
        <p:blipFill>
          <a:blip r:embed="rId3"/>
          <a:stretch>
            <a:fillRect/>
          </a:stretch>
        </p:blipFill>
        <p:spPr>
          <a:xfrm>
            <a:off x="4451746" y="2880359"/>
            <a:ext cx="3286125" cy="1390650"/>
          </a:xfrm>
          <a:prstGeom prst="rect">
            <a:avLst/>
          </a:prstGeom>
        </p:spPr>
      </p:pic>
      <p:pic>
        <p:nvPicPr>
          <p:cNvPr id="4" name="Picture 3"/>
          <p:cNvPicPr>
            <a:picLocks noChangeAspect="1"/>
          </p:cNvPicPr>
          <p:nvPr/>
        </p:nvPicPr>
        <p:blipFill>
          <a:blip r:embed="rId4"/>
          <a:stretch>
            <a:fillRect/>
          </a:stretch>
        </p:blipFill>
        <p:spPr>
          <a:xfrm>
            <a:off x="5240004" y="4862895"/>
            <a:ext cx="1524000" cy="1524000"/>
          </a:xfrm>
          <a:prstGeom prst="rect">
            <a:avLst/>
          </a:prstGeom>
        </p:spPr>
      </p:pic>
      <p:pic>
        <p:nvPicPr>
          <p:cNvPr id="8" name="Picture 7"/>
          <p:cNvPicPr>
            <a:picLocks noChangeAspect="1"/>
          </p:cNvPicPr>
          <p:nvPr/>
        </p:nvPicPr>
        <p:blipFill>
          <a:blip r:embed="rId5"/>
          <a:stretch>
            <a:fillRect/>
          </a:stretch>
        </p:blipFill>
        <p:spPr>
          <a:xfrm>
            <a:off x="9134956" y="3010063"/>
            <a:ext cx="2543175" cy="1800225"/>
          </a:xfrm>
          <a:prstGeom prst="rect">
            <a:avLst/>
          </a:prstGeom>
        </p:spPr>
      </p:pic>
      <p:pic>
        <p:nvPicPr>
          <p:cNvPr id="9" name="Picture 8"/>
          <p:cNvPicPr>
            <a:picLocks noChangeAspect="1"/>
          </p:cNvPicPr>
          <p:nvPr/>
        </p:nvPicPr>
        <p:blipFill>
          <a:blip r:embed="rId6"/>
          <a:stretch>
            <a:fillRect/>
          </a:stretch>
        </p:blipFill>
        <p:spPr>
          <a:xfrm>
            <a:off x="9050932" y="616480"/>
            <a:ext cx="2466975" cy="1857375"/>
          </a:xfrm>
          <a:prstGeom prst="rect">
            <a:avLst/>
          </a:prstGeom>
        </p:spPr>
      </p:pic>
      <p:pic>
        <p:nvPicPr>
          <p:cNvPr id="10" name="Picture 9"/>
          <p:cNvPicPr>
            <a:picLocks noChangeAspect="1"/>
          </p:cNvPicPr>
          <p:nvPr/>
        </p:nvPicPr>
        <p:blipFill>
          <a:blip r:embed="rId7"/>
          <a:stretch>
            <a:fillRect/>
          </a:stretch>
        </p:blipFill>
        <p:spPr>
          <a:xfrm>
            <a:off x="7606580" y="4789033"/>
            <a:ext cx="2466975" cy="1847850"/>
          </a:xfrm>
          <a:prstGeom prst="rect">
            <a:avLst/>
          </a:prstGeom>
        </p:spPr>
      </p:pic>
    </p:spTree>
    <p:extLst>
      <p:ext uri="{BB962C8B-B14F-4D97-AF65-F5344CB8AC3E}">
        <p14:creationId xmlns:p14="http://schemas.microsoft.com/office/powerpoint/2010/main" val="123090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2658" y="3861048"/>
            <a:ext cx="3188484" cy="2393290"/>
          </a:xfrm>
          <a:prstGeom prst="rect">
            <a:avLst/>
          </a:prstGeom>
        </p:spPr>
      </p:pic>
      <p:sp>
        <p:nvSpPr>
          <p:cNvPr id="2" name="Title 1"/>
          <p:cNvSpPr>
            <a:spLocks noGrp="1"/>
          </p:cNvSpPr>
          <p:nvPr>
            <p:ph type="title"/>
          </p:nvPr>
        </p:nvSpPr>
        <p:spPr>
          <a:xfrm>
            <a:off x="333772" y="692696"/>
            <a:ext cx="10940891" cy="1008112"/>
          </a:xfrm>
        </p:spPr>
        <p:txBody>
          <a:bodyPr>
            <a:normAutofit/>
          </a:bodyPr>
          <a:lstStyle/>
          <a:p>
            <a:r>
              <a:rPr lang="en-US" dirty="0"/>
              <a:t>DATA COLLECTION - QUALITATIVE</a:t>
            </a:r>
          </a:p>
        </p:txBody>
      </p:sp>
      <p:sp>
        <p:nvSpPr>
          <p:cNvPr id="3" name="Content Placeholder 2"/>
          <p:cNvSpPr>
            <a:spLocks noGrp="1"/>
          </p:cNvSpPr>
          <p:nvPr>
            <p:ph idx="1"/>
          </p:nvPr>
        </p:nvSpPr>
        <p:spPr>
          <a:xfrm>
            <a:off x="477788" y="1628800"/>
            <a:ext cx="9369591" cy="4032448"/>
          </a:xfrm>
        </p:spPr>
        <p:txBody>
          <a:bodyPr>
            <a:normAutofit lnSpcReduction="10000"/>
          </a:bodyPr>
          <a:lstStyle/>
          <a:p>
            <a:r>
              <a:rPr lang="en-US" sz="2800" dirty="0"/>
              <a:t>Qualitative nature:</a:t>
            </a:r>
          </a:p>
          <a:p>
            <a:pPr lvl="1"/>
            <a:r>
              <a:rPr lang="en-US" altLang="en-US" sz="2800" dirty="0"/>
              <a:t>Emphasis on seeing the world from the eyes of the participants </a:t>
            </a:r>
          </a:p>
          <a:p>
            <a:pPr lvl="1"/>
            <a:r>
              <a:rPr lang="en-US" altLang="en-US" sz="2800" dirty="0"/>
              <a:t>studying the person, group, culture in the natural setting</a:t>
            </a:r>
          </a:p>
          <a:p>
            <a:pPr lvl="1">
              <a:lnSpc>
                <a:spcPct val="90000"/>
              </a:lnSpc>
            </a:pPr>
            <a:r>
              <a:rPr lang="en-US" altLang="en-US" sz="2800" dirty="0"/>
              <a:t>Data is collected in the “field” </a:t>
            </a:r>
            <a:r>
              <a:rPr lang="en-US" altLang="en-US" sz="2800" dirty="0">
                <a:cs typeface="Arial" panose="020B0604020202020204" pitchFamily="34" charset="0"/>
              </a:rPr>
              <a:t>–</a:t>
            </a:r>
            <a:r>
              <a:rPr lang="en-US" altLang="en-US" sz="2800" dirty="0"/>
              <a:t> the natural world where people live and experience life</a:t>
            </a:r>
          </a:p>
          <a:p>
            <a:pPr lvl="1">
              <a:lnSpc>
                <a:spcPct val="90000"/>
              </a:lnSpc>
            </a:pPr>
            <a:r>
              <a:rPr lang="en-US" altLang="en-US" sz="2800" dirty="0"/>
              <a:t>Investigator should:</a:t>
            </a:r>
          </a:p>
          <a:p>
            <a:pPr lvl="2">
              <a:lnSpc>
                <a:spcPct val="90000"/>
              </a:lnSpc>
            </a:pPr>
            <a:r>
              <a:rPr lang="en-US" altLang="en-US" sz="2800" dirty="0"/>
              <a:t>be nonintrusive</a:t>
            </a:r>
          </a:p>
          <a:p>
            <a:pPr lvl="2">
              <a:lnSpc>
                <a:spcPct val="90000"/>
              </a:lnSpc>
            </a:pPr>
            <a:r>
              <a:rPr lang="en-US" altLang="en-US" sz="2800" dirty="0"/>
              <a:t>spend a prolonged time in the field</a:t>
            </a:r>
          </a:p>
        </p:txBody>
      </p:sp>
    </p:spTree>
    <p:extLst>
      <p:ext uri="{BB962C8B-B14F-4D97-AF65-F5344CB8AC3E}">
        <p14:creationId xmlns:p14="http://schemas.microsoft.com/office/powerpoint/2010/main" val="382499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6114479"/>
              </p:ext>
            </p:extLst>
          </p:nvPr>
        </p:nvGraphicFramePr>
        <p:xfrm>
          <a:off x="1096994" y="1268760"/>
          <a:ext cx="10055781" cy="460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333772" y="548680"/>
            <a:ext cx="10940891" cy="720080"/>
          </a:xfrm>
        </p:spPr>
        <p:txBody>
          <a:bodyPr>
            <a:normAutofit fontScale="90000"/>
          </a:bodyPr>
          <a:lstStyle/>
          <a:p>
            <a:r>
              <a:rPr lang="en-US" dirty="0"/>
              <a:t>DATA COLLECTION - QUALITATIVE</a:t>
            </a:r>
          </a:p>
        </p:txBody>
      </p:sp>
    </p:spTree>
    <p:extLst>
      <p:ext uri="{BB962C8B-B14F-4D97-AF65-F5344CB8AC3E}">
        <p14:creationId xmlns:p14="http://schemas.microsoft.com/office/powerpoint/2010/main" val="62148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DATA</a:t>
            </a:r>
            <a:endParaRPr lang="en-MY"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 Structured Text – writing, survey comments, essay, and etc.</a:t>
            </a:r>
          </a:p>
          <a:p>
            <a:pPr>
              <a:buFont typeface="Wingdings" panose="05000000000000000000" pitchFamily="2" charset="2"/>
              <a:buChar char="q"/>
            </a:pPr>
            <a:r>
              <a:rPr lang="en-US" sz="2800" dirty="0"/>
              <a:t>Unstructured Text – transcription, </a:t>
            </a:r>
            <a:r>
              <a:rPr lang="en-US" sz="2800" dirty="0">
                <a:solidFill>
                  <a:srgbClr val="651BEB"/>
                </a:solidFill>
              </a:rPr>
              <a:t>focus group</a:t>
            </a:r>
            <a:r>
              <a:rPr lang="en-US" sz="2800" dirty="0"/>
              <a:t>, </a:t>
            </a:r>
            <a:r>
              <a:rPr lang="en-US" sz="2800" dirty="0">
                <a:solidFill>
                  <a:srgbClr val="651BEB"/>
                </a:solidFill>
              </a:rPr>
              <a:t>interview</a:t>
            </a:r>
            <a:r>
              <a:rPr lang="en-US" sz="2800" dirty="0"/>
              <a:t>, conversation</a:t>
            </a:r>
          </a:p>
          <a:p>
            <a:pPr>
              <a:buFont typeface="Wingdings" panose="05000000000000000000" pitchFamily="2" charset="2"/>
              <a:buChar char="q"/>
            </a:pPr>
            <a:r>
              <a:rPr lang="en-US" sz="2800" dirty="0"/>
              <a:t> Audio – music, audio recording</a:t>
            </a:r>
          </a:p>
          <a:p>
            <a:pPr>
              <a:buFont typeface="Wingdings" panose="05000000000000000000" pitchFamily="2" charset="2"/>
              <a:buChar char="q"/>
            </a:pPr>
            <a:r>
              <a:rPr lang="en-US" sz="2800" dirty="0"/>
              <a:t> Video - recording</a:t>
            </a:r>
          </a:p>
          <a:p>
            <a:pPr>
              <a:buFont typeface="Wingdings" panose="05000000000000000000" pitchFamily="2" charset="2"/>
              <a:buChar char="q"/>
            </a:pPr>
            <a:r>
              <a:rPr lang="en-US" sz="2800" dirty="0"/>
              <a:t> Images – picture, art, and etc.</a:t>
            </a:r>
            <a:endParaRPr lang="en-MY" sz="2800" dirty="0"/>
          </a:p>
        </p:txBody>
      </p:sp>
      <p:pic>
        <p:nvPicPr>
          <p:cNvPr id="4" name="Picture 3"/>
          <p:cNvPicPr>
            <a:picLocks noChangeAspect="1"/>
          </p:cNvPicPr>
          <p:nvPr/>
        </p:nvPicPr>
        <p:blipFill>
          <a:blip r:embed="rId2"/>
          <a:stretch>
            <a:fillRect/>
          </a:stretch>
        </p:blipFill>
        <p:spPr>
          <a:xfrm>
            <a:off x="6814492" y="4653136"/>
            <a:ext cx="2531914" cy="1924794"/>
          </a:xfrm>
          <a:prstGeom prst="rect">
            <a:avLst/>
          </a:prstGeom>
        </p:spPr>
      </p:pic>
      <p:pic>
        <p:nvPicPr>
          <p:cNvPr id="5" name="Picture 4"/>
          <p:cNvPicPr>
            <a:picLocks noChangeAspect="1"/>
          </p:cNvPicPr>
          <p:nvPr/>
        </p:nvPicPr>
        <p:blipFill>
          <a:blip r:embed="rId3"/>
          <a:stretch>
            <a:fillRect/>
          </a:stretch>
        </p:blipFill>
        <p:spPr>
          <a:xfrm>
            <a:off x="9334772" y="4653136"/>
            <a:ext cx="2619375" cy="1743075"/>
          </a:xfrm>
          <a:prstGeom prst="rect">
            <a:avLst/>
          </a:prstGeom>
        </p:spPr>
      </p:pic>
    </p:spTree>
    <p:extLst>
      <p:ext uri="{BB962C8B-B14F-4D97-AF65-F5344CB8AC3E}">
        <p14:creationId xmlns:p14="http://schemas.microsoft.com/office/powerpoint/2010/main" val="282884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INTERVIEWS</a:t>
            </a:r>
            <a:endParaRPr lang="en-MY" dirty="0"/>
          </a:p>
        </p:txBody>
      </p:sp>
      <p:sp>
        <p:nvSpPr>
          <p:cNvPr id="3" name="Content Placeholder 2"/>
          <p:cNvSpPr>
            <a:spLocks noGrp="1"/>
          </p:cNvSpPr>
          <p:nvPr>
            <p:ph idx="1"/>
          </p:nvPr>
        </p:nvSpPr>
        <p:spPr>
          <a:xfrm>
            <a:off x="1066523" y="2103120"/>
            <a:ext cx="8052226" cy="3931920"/>
          </a:xfrm>
        </p:spPr>
        <p:txBody>
          <a:bodyPr>
            <a:normAutofit lnSpcReduction="10000"/>
          </a:bodyPr>
          <a:lstStyle/>
          <a:p>
            <a:pPr>
              <a:buNone/>
            </a:pPr>
            <a:r>
              <a:rPr lang="en-US" altLang="en-US" b="1" dirty="0"/>
              <a:t>A conversation on a given topic between a respondent and an interviewer</a:t>
            </a:r>
          </a:p>
          <a:p>
            <a:r>
              <a:rPr lang="en-US" altLang="en-US" sz="1800" b="1" dirty="0"/>
              <a:t>Used to obtain detailed</a:t>
            </a:r>
            <a:r>
              <a:rPr lang="en-US" altLang="en-US" b="1" dirty="0"/>
              <a:t> </a:t>
            </a:r>
            <a:r>
              <a:rPr lang="en-US" altLang="en-US" sz="1800" b="1" dirty="0"/>
              <a:t>insights and personal thoughts </a:t>
            </a:r>
          </a:p>
          <a:p>
            <a:r>
              <a:rPr lang="en-US" altLang="en-US" sz="1800" b="1" dirty="0"/>
              <a:t>Flexible and unstructured, but usually with an interview guide</a:t>
            </a:r>
          </a:p>
          <a:p>
            <a:r>
              <a:rPr lang="en-US" altLang="en-US" sz="1800" b="1" dirty="0"/>
              <a:t>Purpose:  to probe informants’ motivations, feelings, beliefs</a:t>
            </a:r>
          </a:p>
          <a:p>
            <a:r>
              <a:rPr lang="en-US" altLang="en-US" sz="1800" b="1" dirty="0"/>
              <a:t>Lasts about an hour</a:t>
            </a:r>
          </a:p>
          <a:p>
            <a:r>
              <a:rPr lang="en-US" altLang="en-US" sz="1800" b="1" dirty="0"/>
              <a:t>Interviewer creates relaxed, open environment</a:t>
            </a:r>
          </a:p>
          <a:p>
            <a:r>
              <a:rPr lang="en-US" altLang="en-US" sz="1800" b="1" dirty="0"/>
              <a:t>Wording of questions and order</a:t>
            </a:r>
            <a:r>
              <a:rPr lang="en-US" altLang="en-US" b="1" dirty="0"/>
              <a:t> </a:t>
            </a:r>
            <a:r>
              <a:rPr lang="en-US" altLang="en-US" sz="1800" b="1" dirty="0"/>
              <a:t>are determined by flow of conversation</a:t>
            </a:r>
          </a:p>
          <a:p>
            <a:r>
              <a:rPr lang="en-US" altLang="en-US" sz="1800" b="1" dirty="0"/>
              <a:t>Interview transcripts are analyzed for themes and connections between themes</a:t>
            </a:r>
          </a:p>
          <a:p>
            <a:pPr marL="0" indent="0">
              <a:buNone/>
            </a:pPr>
            <a:endParaRPr lang="en-MY" dirty="0"/>
          </a:p>
        </p:txBody>
      </p:sp>
      <p:pic>
        <p:nvPicPr>
          <p:cNvPr id="4" name="Picture 3"/>
          <p:cNvPicPr>
            <a:picLocks noChangeAspect="1"/>
          </p:cNvPicPr>
          <p:nvPr/>
        </p:nvPicPr>
        <p:blipFill>
          <a:blip r:embed="rId2"/>
          <a:stretch>
            <a:fillRect/>
          </a:stretch>
        </p:blipFill>
        <p:spPr>
          <a:xfrm>
            <a:off x="8952503" y="789448"/>
            <a:ext cx="2143125" cy="2143125"/>
          </a:xfrm>
          <a:prstGeom prst="rect">
            <a:avLst/>
          </a:prstGeom>
        </p:spPr>
      </p:pic>
      <p:pic>
        <p:nvPicPr>
          <p:cNvPr id="5" name="Picture 4"/>
          <p:cNvPicPr>
            <a:picLocks noChangeAspect="1"/>
          </p:cNvPicPr>
          <p:nvPr/>
        </p:nvPicPr>
        <p:blipFill>
          <a:blip r:embed="rId3"/>
          <a:stretch>
            <a:fillRect/>
          </a:stretch>
        </p:blipFill>
        <p:spPr>
          <a:xfrm>
            <a:off x="8602064" y="4149080"/>
            <a:ext cx="3091857" cy="2128069"/>
          </a:xfrm>
          <a:prstGeom prst="rect">
            <a:avLst/>
          </a:prstGeom>
        </p:spPr>
      </p:pic>
    </p:spTree>
    <p:extLst>
      <p:ext uri="{BB962C8B-B14F-4D97-AF65-F5344CB8AC3E}">
        <p14:creationId xmlns:p14="http://schemas.microsoft.com/office/powerpoint/2010/main" val="405350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INTERVIEWS</a:t>
            </a:r>
            <a:endParaRPr lang="en-MY" dirty="0"/>
          </a:p>
        </p:txBody>
      </p:sp>
      <p:sp>
        <p:nvSpPr>
          <p:cNvPr id="3" name="Content Placeholder 2"/>
          <p:cNvSpPr>
            <a:spLocks noGrp="1"/>
          </p:cNvSpPr>
          <p:nvPr>
            <p:ph idx="1"/>
          </p:nvPr>
        </p:nvSpPr>
        <p:spPr>
          <a:xfrm>
            <a:off x="405780" y="2044990"/>
            <a:ext cx="11233248" cy="4480354"/>
          </a:xfrm>
        </p:spPr>
        <p:txBody>
          <a:bodyPr>
            <a:normAutofit/>
          </a:bodyPr>
          <a:lstStyle/>
          <a:p>
            <a:pPr marL="342900" indent="-342900">
              <a:buFont typeface="+mj-lt"/>
              <a:buAutoNum type="arabicPeriod"/>
            </a:pPr>
            <a:r>
              <a:rPr lang="en-MY" sz="2000" dirty="0">
                <a:solidFill>
                  <a:srgbClr val="FF0000"/>
                </a:solidFill>
              </a:rPr>
              <a:t>Informal, conversational interview </a:t>
            </a:r>
          </a:p>
          <a:p>
            <a:pPr lvl="1"/>
            <a:r>
              <a:rPr lang="en-MY" dirty="0"/>
              <a:t>no predetermined questions are asked, in order to remain as open and adaptable as possible to the interviewee’s nature and priorities; during the interview the interviewer “goes with the flow”.</a:t>
            </a:r>
          </a:p>
          <a:p>
            <a:pPr marL="342900" indent="-342900">
              <a:buFont typeface="+mj-lt"/>
              <a:buAutoNum type="arabicPeriod"/>
            </a:pPr>
            <a:r>
              <a:rPr lang="en-MY" sz="2000" dirty="0">
                <a:solidFill>
                  <a:srgbClr val="FF0000"/>
                </a:solidFill>
              </a:rPr>
              <a:t>General interview guide approach </a:t>
            </a:r>
          </a:p>
          <a:p>
            <a:pPr lvl="1"/>
            <a:r>
              <a:rPr lang="en-MY" dirty="0"/>
              <a:t>to ensure that the same general areas of information are collected from each interviewee; this provides more focus than the conversational approach, but still allows a degree of freedom and adaptability in getting the information from the interviewee.</a:t>
            </a:r>
          </a:p>
          <a:p>
            <a:pPr marL="342900" indent="-342900">
              <a:buFont typeface="+mj-lt"/>
              <a:buAutoNum type="arabicPeriod"/>
            </a:pPr>
            <a:r>
              <a:rPr lang="en-MY" sz="2000" dirty="0">
                <a:solidFill>
                  <a:srgbClr val="FF0000"/>
                </a:solidFill>
              </a:rPr>
              <a:t>Standardized, open-ended interview </a:t>
            </a:r>
            <a:endParaRPr lang="en-MY" dirty="0"/>
          </a:p>
          <a:p>
            <a:pPr lvl="1"/>
            <a:r>
              <a:rPr lang="en-MY" dirty="0"/>
              <a:t>the same open-ended questions are asked to all interviewees; this approach facilitates faster interviews that can be more easily analysed and compared.</a:t>
            </a:r>
          </a:p>
          <a:p>
            <a:pPr marL="342900" indent="-342900">
              <a:buFont typeface="+mj-lt"/>
              <a:buAutoNum type="arabicPeriod"/>
            </a:pPr>
            <a:r>
              <a:rPr lang="en-MY" sz="2000" dirty="0">
                <a:solidFill>
                  <a:srgbClr val="FF0000"/>
                </a:solidFill>
              </a:rPr>
              <a:t>Closed, fixed-response interview  </a:t>
            </a:r>
          </a:p>
          <a:p>
            <a:pPr lvl="1"/>
            <a:r>
              <a:rPr lang="en-MY" dirty="0"/>
              <a:t>where all interviewees are asked the same questions and asked to choose answers from among the same set of alternatives. This format is useful for those not practiced in interviewing.</a:t>
            </a:r>
          </a:p>
          <a:p>
            <a:pPr marL="342900" indent="-342900">
              <a:buFont typeface="+mj-lt"/>
              <a:buAutoNum type="arabicPeriod"/>
            </a:pPr>
            <a:endParaRPr lang="en-MY" dirty="0"/>
          </a:p>
          <a:p>
            <a:pPr marL="342900" indent="-342900">
              <a:buFont typeface="+mj-lt"/>
              <a:buAutoNum type="arabicPeriod"/>
            </a:pPr>
            <a:endParaRPr lang="en-MY" dirty="0"/>
          </a:p>
        </p:txBody>
      </p:sp>
      <p:pic>
        <p:nvPicPr>
          <p:cNvPr id="4" name="Picture 3"/>
          <p:cNvPicPr>
            <a:picLocks noChangeAspect="1"/>
          </p:cNvPicPr>
          <p:nvPr/>
        </p:nvPicPr>
        <p:blipFill>
          <a:blip r:embed="rId2"/>
          <a:stretch>
            <a:fillRect/>
          </a:stretch>
        </p:blipFill>
        <p:spPr>
          <a:xfrm>
            <a:off x="7534572" y="536268"/>
            <a:ext cx="2143125" cy="1227953"/>
          </a:xfrm>
          <a:prstGeom prst="rect">
            <a:avLst/>
          </a:prstGeom>
        </p:spPr>
      </p:pic>
      <p:pic>
        <p:nvPicPr>
          <p:cNvPr id="5" name="Picture 4"/>
          <p:cNvPicPr>
            <a:picLocks noChangeAspect="1"/>
          </p:cNvPicPr>
          <p:nvPr/>
        </p:nvPicPr>
        <p:blipFill>
          <a:blip r:embed="rId3"/>
          <a:stretch>
            <a:fillRect/>
          </a:stretch>
        </p:blipFill>
        <p:spPr>
          <a:xfrm>
            <a:off x="9677697" y="505472"/>
            <a:ext cx="2211115" cy="1224136"/>
          </a:xfrm>
          <a:prstGeom prst="rect">
            <a:avLst/>
          </a:prstGeom>
        </p:spPr>
      </p:pic>
    </p:spTree>
    <p:extLst>
      <p:ext uri="{BB962C8B-B14F-4D97-AF65-F5344CB8AC3E}">
        <p14:creationId xmlns:p14="http://schemas.microsoft.com/office/powerpoint/2010/main" val="185099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4132" y="1276983"/>
            <a:ext cx="6624736" cy="1077218"/>
          </a:xfrm>
          <a:prstGeom prst="rect">
            <a:avLst/>
          </a:prstGeom>
          <a:noFill/>
        </p:spPr>
        <p:txBody>
          <a:bodyPr wrap="square" rtlCol="0">
            <a:spAutoFit/>
          </a:bodyPr>
          <a:lstStyle/>
          <a:p>
            <a:pPr eaLnBrk="1" hangingPunct="1"/>
            <a:r>
              <a:rPr lang="kk-KZ" altLang="ru-RU" sz="3200" b="1" dirty="0"/>
              <a:t>Methodology of modern political</a:t>
            </a:r>
            <a:r>
              <a:rPr lang="en-US" altLang="ru-RU" sz="3200" b="1" dirty="0"/>
              <a:t> research</a:t>
            </a:r>
            <a:endParaRPr lang="ru-RU" altLang="ru-RU" sz="6000" b="1" dirty="0">
              <a:cs typeface="Arial" panose="020B0604020202020204" pitchFamily="34" charset="0"/>
            </a:endParaRPr>
          </a:p>
        </p:txBody>
      </p:sp>
      <p:sp>
        <p:nvSpPr>
          <p:cNvPr id="6" name="TextBox 5"/>
          <p:cNvSpPr txBox="1"/>
          <p:nvPr/>
        </p:nvSpPr>
        <p:spPr>
          <a:xfrm>
            <a:off x="2566020" y="3624655"/>
            <a:ext cx="7632848" cy="1508105"/>
          </a:xfrm>
          <a:prstGeom prst="rect">
            <a:avLst/>
          </a:prstGeom>
          <a:noFill/>
        </p:spPr>
        <p:txBody>
          <a:bodyPr wrap="square" rtlCol="0">
            <a:spAutoFit/>
          </a:bodyPr>
          <a:lstStyle/>
          <a:p>
            <a:r>
              <a:rPr lang="en-US" sz="4400" b="1" dirty="0">
                <a:solidFill>
                  <a:srgbClr val="0070C0"/>
                </a:solidFill>
              </a:rPr>
              <a:t>Lecture</a:t>
            </a:r>
            <a:r>
              <a:rPr lang="ru-RU" sz="4400" b="1" dirty="0">
                <a:solidFill>
                  <a:srgbClr val="0070C0"/>
                </a:solidFill>
              </a:rPr>
              <a:t> 3</a:t>
            </a:r>
          </a:p>
          <a:p>
            <a:r>
              <a:rPr lang="ru-RU" sz="4800" b="1" dirty="0" err="1"/>
              <a:t>Methodology</a:t>
            </a:r>
            <a:r>
              <a:rPr lang="ru-RU" sz="4800" b="1" dirty="0"/>
              <a:t> (</a:t>
            </a:r>
            <a:r>
              <a:rPr lang="ru-RU" sz="4800" b="1" dirty="0" err="1"/>
              <a:t>qualitative</a:t>
            </a:r>
            <a:r>
              <a:rPr lang="ru-RU" sz="4800" b="1" dirty="0"/>
              <a:t>)</a:t>
            </a:r>
            <a:endParaRPr lang="ru-RU" sz="49600" b="1" dirty="0">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C6B52285-0910-E9B0-5CA9-A8BFF04B2EE3}"/>
              </a:ext>
            </a:extLst>
          </p:cNvPr>
          <p:cNvPicPr>
            <a:picLocks noChangeAspect="1"/>
          </p:cNvPicPr>
          <p:nvPr/>
        </p:nvPicPr>
        <p:blipFill>
          <a:blip r:embed="rId2"/>
          <a:stretch>
            <a:fillRect/>
          </a:stretch>
        </p:blipFill>
        <p:spPr>
          <a:xfrm>
            <a:off x="611560" y="753192"/>
            <a:ext cx="1296144" cy="1467018"/>
          </a:xfrm>
          <a:prstGeom prst="rect">
            <a:avLst/>
          </a:prstGeom>
        </p:spPr>
      </p:pic>
    </p:spTree>
    <p:extLst>
      <p:ext uri="{BB962C8B-B14F-4D97-AF65-F5344CB8AC3E}">
        <p14:creationId xmlns:p14="http://schemas.microsoft.com/office/powerpoint/2010/main" val="160981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FOCUS GROUP Process</a:t>
            </a:r>
            <a:endParaRPr lang="en-MY"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0697200"/>
              </p:ext>
            </p:extLst>
          </p:nvPr>
        </p:nvGraphicFramePr>
        <p:xfrm>
          <a:off x="1053852" y="2060848"/>
          <a:ext cx="7416824" cy="4248471"/>
        </p:xfrm>
        <a:graphic>
          <a:graphicData uri="http://schemas.openxmlformats.org/drawingml/2006/table">
            <a:tbl>
              <a:tblPr firstRow="1" bandRow="1">
                <a:tableStyleId>{5C22544A-7EE6-4342-B048-85BDC9FD1C3A}</a:tableStyleId>
              </a:tblPr>
              <a:tblGrid>
                <a:gridCol w="362246">
                  <a:extLst>
                    <a:ext uri="{9D8B030D-6E8A-4147-A177-3AD203B41FA5}">
                      <a16:colId xmlns:a16="http://schemas.microsoft.com/office/drawing/2014/main" val="20000"/>
                    </a:ext>
                  </a:extLst>
                </a:gridCol>
                <a:gridCol w="1912094">
                  <a:extLst>
                    <a:ext uri="{9D8B030D-6E8A-4147-A177-3AD203B41FA5}">
                      <a16:colId xmlns:a16="http://schemas.microsoft.com/office/drawing/2014/main" val="20001"/>
                    </a:ext>
                  </a:extLst>
                </a:gridCol>
                <a:gridCol w="5142484">
                  <a:extLst>
                    <a:ext uri="{9D8B030D-6E8A-4147-A177-3AD203B41FA5}">
                      <a16:colId xmlns:a16="http://schemas.microsoft.com/office/drawing/2014/main" val="20002"/>
                    </a:ext>
                  </a:extLst>
                </a:gridCol>
              </a:tblGrid>
              <a:tr h="388381">
                <a:tc>
                  <a:txBody>
                    <a:bodyPr/>
                    <a:lstStyle/>
                    <a:p>
                      <a:endParaRPr lang="en-US" dirty="0"/>
                    </a:p>
                  </a:txBody>
                  <a:tcPr/>
                </a:tc>
                <a:tc>
                  <a:txBody>
                    <a:bodyPr/>
                    <a:lstStyle/>
                    <a:p>
                      <a:r>
                        <a:rPr lang="en-US" dirty="0"/>
                        <a:t>Phase</a:t>
                      </a:r>
                    </a:p>
                  </a:txBody>
                  <a:tcPr/>
                </a:tc>
                <a:tc>
                  <a:txBody>
                    <a:bodyPr/>
                    <a:lstStyle/>
                    <a:p>
                      <a:r>
                        <a:rPr lang="en-US" dirty="0"/>
                        <a:t>Action</a:t>
                      </a:r>
                    </a:p>
                  </a:txBody>
                  <a:tcPr/>
                </a:tc>
                <a:extLst>
                  <a:ext uri="{0D108BD9-81ED-4DB2-BD59-A6C34878D82A}">
                    <a16:rowId xmlns:a16="http://schemas.microsoft.com/office/drawing/2014/main" val="10000"/>
                  </a:ext>
                </a:extLst>
              </a:tr>
              <a:tr h="670037">
                <a:tc>
                  <a:txBody>
                    <a:bodyPr/>
                    <a:lstStyle/>
                    <a:p>
                      <a:r>
                        <a:rPr lang="en-US" dirty="0"/>
                        <a:t>1.</a:t>
                      </a:r>
                    </a:p>
                  </a:txBody>
                  <a:tcPr/>
                </a:tc>
                <a:tc>
                  <a:txBody>
                    <a:bodyPr/>
                    <a:lstStyle/>
                    <a:p>
                      <a:r>
                        <a:rPr lang="en-US" dirty="0"/>
                        <a:t>Opening</a:t>
                      </a:r>
                    </a:p>
                  </a:txBody>
                  <a:tcPr/>
                </a:tc>
                <a:tc>
                  <a:txBody>
                    <a:bodyPr/>
                    <a:lstStyle/>
                    <a:p>
                      <a:r>
                        <a:rPr lang="en-US" dirty="0"/>
                        <a:t>Ice-breaker, explain purpose, ground rules; Introduction</a:t>
                      </a:r>
                    </a:p>
                  </a:txBody>
                  <a:tcPr/>
                </a:tc>
                <a:extLst>
                  <a:ext uri="{0D108BD9-81ED-4DB2-BD59-A6C34878D82A}">
                    <a16:rowId xmlns:a16="http://schemas.microsoft.com/office/drawing/2014/main" val="10001"/>
                  </a:ext>
                </a:extLst>
              </a:tr>
              <a:tr h="988571">
                <a:tc>
                  <a:txBody>
                    <a:bodyPr/>
                    <a:lstStyle/>
                    <a:p>
                      <a:r>
                        <a:rPr lang="en-US" dirty="0"/>
                        <a:t>2.</a:t>
                      </a:r>
                    </a:p>
                  </a:txBody>
                  <a:tcPr/>
                </a:tc>
                <a:tc>
                  <a:txBody>
                    <a:bodyPr/>
                    <a:lstStyle/>
                    <a:p>
                      <a:r>
                        <a:rPr lang="en-US" dirty="0"/>
                        <a:t>Warm up</a:t>
                      </a:r>
                    </a:p>
                  </a:txBody>
                  <a:tcPr/>
                </a:tc>
                <a:tc>
                  <a:txBody>
                    <a:bodyPr/>
                    <a:lstStyle/>
                    <a:p>
                      <a:r>
                        <a:rPr lang="en-US" dirty="0"/>
                        <a:t>Relate experience,</a:t>
                      </a:r>
                      <a:r>
                        <a:rPr lang="en-US" baseline="0" dirty="0"/>
                        <a:t> stimulate group interaction; start with least threatening and simplest questions</a:t>
                      </a:r>
                      <a:endParaRPr lang="en-US" dirty="0"/>
                    </a:p>
                  </a:txBody>
                  <a:tcPr/>
                </a:tc>
                <a:extLst>
                  <a:ext uri="{0D108BD9-81ED-4DB2-BD59-A6C34878D82A}">
                    <a16:rowId xmlns:a16="http://schemas.microsoft.com/office/drawing/2014/main" val="10002"/>
                  </a:ext>
                </a:extLst>
              </a:tr>
              <a:tr h="1244309">
                <a:tc>
                  <a:txBody>
                    <a:bodyPr/>
                    <a:lstStyle/>
                    <a:p>
                      <a:r>
                        <a:rPr lang="en-US" dirty="0"/>
                        <a:t>3.</a:t>
                      </a:r>
                    </a:p>
                  </a:txBody>
                  <a:tcPr/>
                </a:tc>
                <a:tc>
                  <a:txBody>
                    <a:bodyPr/>
                    <a:lstStyle/>
                    <a:p>
                      <a:r>
                        <a:rPr lang="en-US" dirty="0"/>
                        <a:t>Main body</a:t>
                      </a:r>
                    </a:p>
                  </a:txBody>
                  <a:tcPr/>
                </a:tc>
                <a:tc>
                  <a:txBody>
                    <a:bodyPr/>
                    <a:lstStyle/>
                    <a:p>
                      <a:r>
                        <a:rPr lang="en-US" dirty="0"/>
                        <a:t>Move to more threatening or sensitive and complex questions; broad participation connect emergent data to complex</a:t>
                      </a:r>
                    </a:p>
                  </a:txBody>
                  <a:tcPr/>
                </a:tc>
                <a:extLst>
                  <a:ext uri="{0D108BD9-81ED-4DB2-BD59-A6C34878D82A}">
                    <a16:rowId xmlns:a16="http://schemas.microsoft.com/office/drawing/2014/main" val="10003"/>
                  </a:ext>
                </a:extLst>
              </a:tr>
              <a:tr h="957173">
                <a:tc>
                  <a:txBody>
                    <a:bodyPr/>
                    <a:lstStyle/>
                    <a:p>
                      <a:r>
                        <a:rPr lang="en-US" dirty="0"/>
                        <a:t>4.</a:t>
                      </a:r>
                    </a:p>
                  </a:txBody>
                  <a:tcPr/>
                </a:tc>
                <a:tc>
                  <a:txBody>
                    <a:bodyPr/>
                    <a:lstStyle/>
                    <a:p>
                      <a:r>
                        <a:rPr lang="en-US" dirty="0"/>
                        <a:t>Closure</a:t>
                      </a:r>
                    </a:p>
                  </a:txBody>
                  <a:tcPr/>
                </a:tc>
                <a:tc>
                  <a:txBody>
                    <a:bodyPr/>
                    <a:lstStyle/>
                    <a:p>
                      <a:r>
                        <a:rPr lang="en-US" dirty="0"/>
                        <a:t>End with closure-type questions, summarize and refine; invite final comments or insights, thank participants</a:t>
                      </a:r>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8686700" y="2708920"/>
            <a:ext cx="3091857" cy="2128069"/>
          </a:xfrm>
          <a:prstGeom prst="rect">
            <a:avLst/>
          </a:prstGeom>
        </p:spPr>
      </p:pic>
    </p:spTree>
    <p:extLst>
      <p:ext uri="{BB962C8B-B14F-4D97-AF65-F5344CB8AC3E}">
        <p14:creationId xmlns:p14="http://schemas.microsoft.com/office/powerpoint/2010/main" val="103870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522" y="642594"/>
            <a:ext cx="10055781" cy="770182"/>
          </a:xfrm>
        </p:spPr>
        <p:txBody>
          <a:bodyPr>
            <a:normAutofit fontScale="90000"/>
          </a:bodyPr>
          <a:lstStyle/>
          <a:p>
            <a:r>
              <a:rPr lang="en-US" dirty="0"/>
              <a:t>DELPHI METHOD</a:t>
            </a:r>
            <a:endParaRPr lang="en-MY" dirty="0"/>
          </a:p>
        </p:txBody>
      </p:sp>
      <p:sp>
        <p:nvSpPr>
          <p:cNvPr id="3" name="Content Placeholder 2"/>
          <p:cNvSpPr>
            <a:spLocks noGrp="1"/>
          </p:cNvSpPr>
          <p:nvPr>
            <p:ph idx="1"/>
          </p:nvPr>
        </p:nvSpPr>
        <p:spPr>
          <a:xfrm>
            <a:off x="621804" y="1556792"/>
            <a:ext cx="10873208" cy="4824536"/>
          </a:xfrm>
        </p:spPr>
        <p:txBody>
          <a:bodyPr>
            <a:normAutofit/>
          </a:bodyPr>
          <a:lstStyle/>
          <a:p>
            <a:pPr>
              <a:buClr>
                <a:srgbClr val="0000FF"/>
              </a:buClr>
            </a:pPr>
            <a:r>
              <a:rPr lang="de-DE" altLang="en-US" sz="2599" dirty="0"/>
              <a:t>Delphi is an expert survey in two or more "rounds".</a:t>
            </a:r>
          </a:p>
          <a:p>
            <a:pPr lvl="1"/>
            <a:r>
              <a:rPr lang="en-MY" sz="2200" dirty="0"/>
              <a:t>widely used and accepted method for gathering data from respondents within their domain of expertise</a:t>
            </a:r>
            <a:endParaRPr lang="de-DE" altLang="en-US" sz="2400" dirty="0"/>
          </a:p>
          <a:p>
            <a:pPr>
              <a:buClr>
                <a:srgbClr val="0000FF"/>
              </a:buClr>
            </a:pPr>
            <a:r>
              <a:rPr lang="de-DE" altLang="en-US" sz="2599" dirty="0"/>
              <a:t>Delphi process: Round 1 -&gt; Round 2 -&gt; Round 3 -&gt; Round 4</a:t>
            </a:r>
          </a:p>
          <a:p>
            <a:r>
              <a:rPr lang="de-DE" altLang="en-US" sz="2000" b="1" dirty="0"/>
              <a:t>Round 1</a:t>
            </a:r>
            <a:r>
              <a:rPr lang="de-DE" altLang="en-US" sz="2000" dirty="0"/>
              <a:t>: </a:t>
            </a:r>
            <a:r>
              <a:rPr lang="en-MY" sz="2000" dirty="0"/>
              <a:t>the Delphi process traditionally begins with an open-ended questionnaire. The open-ended questionnaire serves as the cornerstone of soliciting specific information about a content area from the Delphi subjects</a:t>
            </a:r>
          </a:p>
          <a:p>
            <a:pPr marL="0" indent="0">
              <a:buNone/>
            </a:pPr>
            <a:endParaRPr lang="en-MY" sz="2000" dirty="0"/>
          </a:p>
          <a:p>
            <a:r>
              <a:rPr lang="de-DE" altLang="en-US" sz="2000" b="1" dirty="0"/>
              <a:t>Round 2</a:t>
            </a:r>
            <a:r>
              <a:rPr lang="de-DE" altLang="en-US" sz="2000" dirty="0"/>
              <a:t>: </a:t>
            </a:r>
            <a:r>
              <a:rPr lang="en-MY" sz="2000" dirty="0"/>
              <a:t>each Delphi participant receives a second questionnaire and is asked to review the items summarized by the investigators based on the information provided in the first round. </a:t>
            </a:r>
          </a:p>
          <a:p>
            <a:pPr lvl="1"/>
            <a:endParaRPr lang="en-MY" sz="1400" dirty="0"/>
          </a:p>
          <a:p>
            <a:pPr lvl="1">
              <a:buClr>
                <a:srgbClr val="0000FF"/>
              </a:buClr>
            </a:pPr>
            <a:endParaRPr lang="de-DE" altLang="en-US" sz="2400" dirty="0"/>
          </a:p>
          <a:p>
            <a:endParaRPr lang="en-MY" dirty="0"/>
          </a:p>
        </p:txBody>
      </p:sp>
    </p:spTree>
    <p:extLst>
      <p:ext uri="{BB962C8B-B14F-4D97-AF65-F5344CB8AC3E}">
        <p14:creationId xmlns:p14="http://schemas.microsoft.com/office/powerpoint/2010/main" val="121989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DELPHI METHOD</a:t>
            </a:r>
            <a:endParaRPr lang="en-MY" dirty="0"/>
          </a:p>
        </p:txBody>
      </p:sp>
      <p:sp>
        <p:nvSpPr>
          <p:cNvPr id="3" name="Content Placeholder 2"/>
          <p:cNvSpPr>
            <a:spLocks noGrp="1"/>
          </p:cNvSpPr>
          <p:nvPr>
            <p:ph idx="1"/>
          </p:nvPr>
        </p:nvSpPr>
        <p:spPr>
          <a:xfrm>
            <a:off x="621803" y="2103120"/>
            <a:ext cx="10500499" cy="3931920"/>
          </a:xfrm>
        </p:spPr>
        <p:txBody>
          <a:bodyPr>
            <a:normAutofit/>
          </a:bodyPr>
          <a:lstStyle/>
          <a:p>
            <a:r>
              <a:rPr lang="de-DE" altLang="en-US" sz="2000" b="1" dirty="0"/>
              <a:t>Round 3</a:t>
            </a:r>
            <a:r>
              <a:rPr lang="de-DE" altLang="en-US" sz="2000" dirty="0"/>
              <a:t>: </a:t>
            </a:r>
            <a:r>
              <a:rPr lang="en-MY" sz="2000" dirty="0"/>
              <a:t>each Delphi panellist receives a questionnaire that includes the items and ratings  summarized by the investigators in the previous round and  are asked to revise his/her judgments or “to specify the  reasons for remaining outside the consensus”</a:t>
            </a:r>
          </a:p>
          <a:p>
            <a:pPr marL="0" indent="0">
              <a:buNone/>
            </a:pPr>
            <a:endParaRPr lang="en-MY" sz="2000" dirty="0"/>
          </a:p>
          <a:p>
            <a:r>
              <a:rPr lang="de-DE" altLang="en-US" sz="2000" b="1" dirty="0"/>
              <a:t>Round 4</a:t>
            </a:r>
            <a:r>
              <a:rPr lang="de-DE" altLang="en-US" sz="2000" dirty="0"/>
              <a:t>: </a:t>
            </a:r>
            <a:r>
              <a:rPr lang="en-MY" sz="2000" dirty="0"/>
              <a:t>is often as the final round, the list of remaining items, their ratings, minority opinions, and items achieving consensus are distributed to the panellists. This  round provides a final opportunity for participants to revise their judgments.</a:t>
            </a:r>
          </a:p>
          <a:p>
            <a:pPr lvl="1"/>
            <a:endParaRPr lang="en-MY" sz="1400" dirty="0"/>
          </a:p>
          <a:p>
            <a:pPr lvl="1">
              <a:buClr>
                <a:srgbClr val="0000FF"/>
              </a:buClr>
            </a:pPr>
            <a:endParaRPr lang="de-DE" altLang="en-US" sz="2400" dirty="0"/>
          </a:p>
          <a:p>
            <a:endParaRPr lang="en-MY" dirty="0"/>
          </a:p>
        </p:txBody>
      </p:sp>
    </p:spTree>
    <p:extLst>
      <p:ext uri="{BB962C8B-B14F-4D97-AF65-F5344CB8AC3E}">
        <p14:creationId xmlns:p14="http://schemas.microsoft.com/office/powerpoint/2010/main" val="314416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522" y="642594"/>
            <a:ext cx="10055781" cy="633167"/>
          </a:xfrm>
        </p:spPr>
        <p:txBody>
          <a:bodyPr>
            <a:normAutofit fontScale="90000"/>
          </a:bodyPr>
          <a:lstStyle/>
          <a:p>
            <a:r>
              <a:rPr lang="en-US" dirty="0"/>
              <a:t>ORGANISATION OF DELPHI PROCESS</a:t>
            </a:r>
            <a:endParaRPr lang="en-MY" dirty="0"/>
          </a:p>
        </p:txBody>
      </p:sp>
      <p:grpSp>
        <p:nvGrpSpPr>
          <p:cNvPr id="232" name="Group 231"/>
          <p:cNvGrpSpPr/>
          <p:nvPr/>
        </p:nvGrpSpPr>
        <p:grpSpPr>
          <a:xfrm>
            <a:off x="1413892" y="1628800"/>
            <a:ext cx="9580563" cy="4900613"/>
            <a:chOff x="358775" y="552450"/>
            <a:chExt cx="9580563" cy="4900613"/>
          </a:xfrm>
        </p:grpSpPr>
        <p:sp>
          <p:nvSpPr>
            <p:cNvPr id="233" name="WordArt 4"/>
            <p:cNvSpPr>
              <a:spLocks noChangeArrowheads="1" noChangeShapeType="1" noTextEdit="1"/>
            </p:cNvSpPr>
            <p:nvPr/>
          </p:nvSpPr>
          <p:spPr bwMode="auto">
            <a:xfrm>
              <a:off x="2357438" y="552450"/>
              <a:ext cx="3552825" cy="4286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buFontTx/>
                <a:buNone/>
              </a:pPr>
              <a:r>
                <a:rPr lang="en-MY" kern="10" dirty="0">
                  <a:ln w="9525">
                    <a:solidFill>
                      <a:schemeClr val="tx1"/>
                    </a:solidFill>
                    <a:round/>
                    <a:headEnd/>
                    <a:tailEnd/>
                  </a:ln>
                  <a:solidFill>
                    <a:schemeClr val="accent1"/>
                  </a:solidFill>
                  <a:latin typeface="Arial Black" panose="020B0A04020102020204" pitchFamily="34" charset="0"/>
                </a:rPr>
                <a:t>Steering Committee</a:t>
              </a:r>
            </a:p>
          </p:txBody>
        </p:sp>
        <p:grpSp>
          <p:nvGrpSpPr>
            <p:cNvPr id="234" name="Group 233"/>
            <p:cNvGrpSpPr/>
            <p:nvPr/>
          </p:nvGrpSpPr>
          <p:grpSpPr>
            <a:xfrm>
              <a:off x="358775" y="895350"/>
              <a:ext cx="9580563" cy="4557713"/>
              <a:chOff x="358775" y="895350"/>
              <a:chExt cx="9580563" cy="4557713"/>
            </a:xfrm>
          </p:grpSpPr>
          <p:sp>
            <p:nvSpPr>
              <p:cNvPr id="235" name="Text Box 6"/>
              <p:cNvSpPr txBox="1">
                <a:spLocks noChangeArrowheads="1"/>
              </p:cNvSpPr>
              <p:nvPr/>
            </p:nvSpPr>
            <p:spPr bwMode="auto">
              <a:xfrm>
                <a:off x="8220075" y="2409825"/>
                <a:ext cx="17192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nSpc>
                    <a:spcPct val="60000"/>
                  </a:lnSpc>
                  <a:spcBef>
                    <a:spcPct val="25000"/>
                  </a:spcBef>
                  <a:buFontTx/>
                  <a:buNone/>
                </a:pPr>
                <a:r>
                  <a:rPr lang="de-DE" altLang="en-US" sz="1400">
                    <a:latin typeface="Frutiger 55 Roman" pitchFamily="34" charset="0"/>
                  </a:rPr>
                  <a:t>12 Questionnaires/</a:t>
                </a:r>
              </a:p>
              <a:p>
                <a:pPr>
                  <a:lnSpc>
                    <a:spcPct val="60000"/>
                  </a:lnSpc>
                  <a:spcBef>
                    <a:spcPct val="25000"/>
                  </a:spcBef>
                  <a:buFontTx/>
                  <a:buNone/>
                </a:pPr>
                <a:r>
                  <a:rPr lang="de-DE" altLang="en-US" sz="1400">
                    <a:latin typeface="Frutiger 55 Roman" pitchFamily="34" charset="0"/>
                  </a:rPr>
                  <a:t>7000 Adressees</a:t>
                </a:r>
              </a:p>
            </p:txBody>
          </p:sp>
          <p:sp>
            <p:nvSpPr>
              <p:cNvPr id="236" name="Text Box 9"/>
              <p:cNvSpPr txBox="1">
                <a:spLocks noChangeArrowheads="1"/>
              </p:cNvSpPr>
              <p:nvPr/>
            </p:nvSpPr>
            <p:spPr bwMode="auto">
              <a:xfrm>
                <a:off x="2305050" y="5026025"/>
                <a:ext cx="3649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sz="2000" b="1">
                    <a:latin typeface="Frutiger 55 Roman" pitchFamily="34" charset="0"/>
                  </a:rPr>
                  <a:t>Results, Analysis, Discussion...</a:t>
                </a:r>
              </a:p>
            </p:txBody>
          </p:sp>
          <p:sp>
            <p:nvSpPr>
              <p:cNvPr id="237" name="Rectangle 11"/>
              <p:cNvSpPr>
                <a:spLocks noChangeArrowheads="1"/>
              </p:cNvSpPr>
              <p:nvPr/>
            </p:nvSpPr>
            <p:spPr bwMode="auto">
              <a:xfrm>
                <a:off x="358775" y="1676400"/>
                <a:ext cx="1023938"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A</a:t>
                </a:r>
              </a:p>
            </p:txBody>
          </p:sp>
          <p:grpSp>
            <p:nvGrpSpPr>
              <p:cNvPr id="238" name="Group 17"/>
              <p:cNvGrpSpPr>
                <a:grpSpLocks/>
              </p:cNvGrpSpPr>
              <p:nvPr/>
            </p:nvGrpSpPr>
            <p:grpSpPr bwMode="auto">
              <a:xfrm>
                <a:off x="358775" y="2882900"/>
                <a:ext cx="488950" cy="387350"/>
                <a:chOff x="362" y="1532"/>
                <a:chExt cx="390" cy="244"/>
              </a:xfrm>
            </p:grpSpPr>
            <p:sp>
              <p:nvSpPr>
                <p:cNvPr id="458" name="Rectangle 18"/>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9" name="Line 19"/>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60" name="Line 20"/>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61" name="Line 21"/>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62" name="Line 22"/>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39" name="Group 89"/>
              <p:cNvGrpSpPr>
                <a:grpSpLocks/>
              </p:cNvGrpSpPr>
              <p:nvPr/>
            </p:nvGrpSpPr>
            <p:grpSpPr bwMode="auto">
              <a:xfrm>
                <a:off x="358775" y="3797300"/>
                <a:ext cx="7569200" cy="387350"/>
                <a:chOff x="226" y="2374"/>
                <a:chExt cx="4768" cy="244"/>
              </a:xfrm>
            </p:grpSpPr>
            <p:grpSp>
              <p:nvGrpSpPr>
                <p:cNvPr id="386" name="Group 90"/>
                <p:cNvGrpSpPr>
                  <a:grpSpLocks/>
                </p:cNvGrpSpPr>
                <p:nvPr/>
              </p:nvGrpSpPr>
              <p:grpSpPr bwMode="auto">
                <a:xfrm>
                  <a:off x="226" y="2374"/>
                  <a:ext cx="308" cy="244"/>
                  <a:chOff x="362" y="1532"/>
                  <a:chExt cx="390" cy="244"/>
                </a:xfrm>
              </p:grpSpPr>
              <p:sp>
                <p:nvSpPr>
                  <p:cNvPr id="453" name="Rectangle 91"/>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4" name="Line 92"/>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5" name="Line 93"/>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6" name="Line 94"/>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7" name="Line 95"/>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87" name="Group 96"/>
                <p:cNvGrpSpPr>
                  <a:grpSpLocks/>
                </p:cNvGrpSpPr>
                <p:nvPr/>
              </p:nvGrpSpPr>
              <p:grpSpPr bwMode="auto">
                <a:xfrm>
                  <a:off x="561" y="2374"/>
                  <a:ext cx="309" cy="244"/>
                  <a:chOff x="362" y="1532"/>
                  <a:chExt cx="390" cy="244"/>
                </a:xfrm>
              </p:grpSpPr>
              <p:sp>
                <p:nvSpPr>
                  <p:cNvPr id="448" name="Rectangle 97"/>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9" name="Line 98"/>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0" name="Line 99"/>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1" name="Line 100"/>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2" name="Line 101"/>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88" name="Group 102"/>
                <p:cNvGrpSpPr>
                  <a:grpSpLocks/>
                </p:cNvGrpSpPr>
                <p:nvPr/>
              </p:nvGrpSpPr>
              <p:grpSpPr bwMode="auto">
                <a:xfrm>
                  <a:off x="1052" y="2374"/>
                  <a:ext cx="308" cy="244"/>
                  <a:chOff x="362" y="1532"/>
                  <a:chExt cx="390" cy="244"/>
                </a:xfrm>
              </p:grpSpPr>
              <p:sp>
                <p:nvSpPr>
                  <p:cNvPr id="443" name="Rectangle 103"/>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4" name="Line 104"/>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5" name="Line 105"/>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6" name="Line 106"/>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7" name="Line 107"/>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89" name="Group 108"/>
                <p:cNvGrpSpPr>
                  <a:grpSpLocks/>
                </p:cNvGrpSpPr>
                <p:nvPr/>
              </p:nvGrpSpPr>
              <p:grpSpPr bwMode="auto">
                <a:xfrm>
                  <a:off x="1387" y="2374"/>
                  <a:ext cx="309" cy="244"/>
                  <a:chOff x="362" y="1532"/>
                  <a:chExt cx="390" cy="244"/>
                </a:xfrm>
              </p:grpSpPr>
              <p:sp>
                <p:nvSpPr>
                  <p:cNvPr id="438" name="Rectangle 109"/>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9" name="Line 110"/>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0" name="Line 111"/>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1" name="Line 112"/>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2" name="Line 113"/>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0" name="Group 114"/>
                <p:cNvGrpSpPr>
                  <a:grpSpLocks/>
                </p:cNvGrpSpPr>
                <p:nvPr/>
              </p:nvGrpSpPr>
              <p:grpSpPr bwMode="auto">
                <a:xfrm>
                  <a:off x="1874" y="2374"/>
                  <a:ext cx="309" cy="244"/>
                  <a:chOff x="362" y="1532"/>
                  <a:chExt cx="390" cy="244"/>
                </a:xfrm>
              </p:grpSpPr>
              <p:sp>
                <p:nvSpPr>
                  <p:cNvPr id="433" name="Rectangle 115"/>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4" name="Line 116"/>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5" name="Line 117"/>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6" name="Line 118"/>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7" name="Line 119"/>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1" name="Group 120"/>
                <p:cNvGrpSpPr>
                  <a:grpSpLocks/>
                </p:cNvGrpSpPr>
                <p:nvPr/>
              </p:nvGrpSpPr>
              <p:grpSpPr bwMode="auto">
                <a:xfrm>
                  <a:off x="2210" y="2374"/>
                  <a:ext cx="308" cy="244"/>
                  <a:chOff x="362" y="1532"/>
                  <a:chExt cx="390" cy="244"/>
                </a:xfrm>
              </p:grpSpPr>
              <p:sp>
                <p:nvSpPr>
                  <p:cNvPr id="428" name="Rectangle 121"/>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9" name="Line 122"/>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0" name="Line 123"/>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1" name="Line 124"/>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2" name="Line 125"/>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2" name="Group 126"/>
                <p:cNvGrpSpPr>
                  <a:grpSpLocks/>
                </p:cNvGrpSpPr>
                <p:nvPr/>
              </p:nvGrpSpPr>
              <p:grpSpPr bwMode="auto">
                <a:xfrm>
                  <a:off x="2702" y="2374"/>
                  <a:ext cx="308" cy="244"/>
                  <a:chOff x="362" y="1532"/>
                  <a:chExt cx="390" cy="244"/>
                </a:xfrm>
              </p:grpSpPr>
              <p:sp>
                <p:nvSpPr>
                  <p:cNvPr id="423" name="Rectangle 127"/>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4" name="Line 128"/>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5" name="Line 129"/>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6" name="Line 130"/>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7" name="Line 131"/>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3" name="Group 132"/>
                <p:cNvGrpSpPr>
                  <a:grpSpLocks/>
                </p:cNvGrpSpPr>
                <p:nvPr/>
              </p:nvGrpSpPr>
              <p:grpSpPr bwMode="auto">
                <a:xfrm>
                  <a:off x="3037" y="2374"/>
                  <a:ext cx="309" cy="244"/>
                  <a:chOff x="362" y="1532"/>
                  <a:chExt cx="390" cy="244"/>
                </a:xfrm>
              </p:grpSpPr>
              <p:sp>
                <p:nvSpPr>
                  <p:cNvPr id="418" name="Rectangle 133"/>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9" name="Line 134"/>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0" name="Line 135"/>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1" name="Line 136"/>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2" name="Line 137"/>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4" name="Group 138"/>
                <p:cNvGrpSpPr>
                  <a:grpSpLocks/>
                </p:cNvGrpSpPr>
                <p:nvPr/>
              </p:nvGrpSpPr>
              <p:grpSpPr bwMode="auto">
                <a:xfrm>
                  <a:off x="3524" y="2374"/>
                  <a:ext cx="309" cy="244"/>
                  <a:chOff x="362" y="1532"/>
                  <a:chExt cx="390" cy="244"/>
                </a:xfrm>
              </p:grpSpPr>
              <p:sp>
                <p:nvSpPr>
                  <p:cNvPr id="413" name="Rectangle 139"/>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4" name="Line 140"/>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5" name="Line 141"/>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6" name="Line 142"/>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7" name="Line 143"/>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5" name="Group 144"/>
                <p:cNvGrpSpPr>
                  <a:grpSpLocks/>
                </p:cNvGrpSpPr>
                <p:nvPr/>
              </p:nvGrpSpPr>
              <p:grpSpPr bwMode="auto">
                <a:xfrm>
                  <a:off x="3860" y="2374"/>
                  <a:ext cx="308" cy="244"/>
                  <a:chOff x="362" y="1532"/>
                  <a:chExt cx="390" cy="244"/>
                </a:xfrm>
              </p:grpSpPr>
              <p:sp>
                <p:nvSpPr>
                  <p:cNvPr id="408" name="Rectangle 145"/>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9" name="Line 146"/>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0" name="Line 147"/>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1" name="Line 148"/>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2" name="Line 149"/>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6" name="Group 150"/>
                <p:cNvGrpSpPr>
                  <a:grpSpLocks/>
                </p:cNvGrpSpPr>
                <p:nvPr/>
              </p:nvGrpSpPr>
              <p:grpSpPr bwMode="auto">
                <a:xfrm>
                  <a:off x="4350" y="2374"/>
                  <a:ext cx="309" cy="244"/>
                  <a:chOff x="362" y="1532"/>
                  <a:chExt cx="390" cy="244"/>
                </a:xfrm>
              </p:grpSpPr>
              <p:sp>
                <p:nvSpPr>
                  <p:cNvPr id="403" name="Rectangle 151"/>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4" name="Line 152"/>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5" name="Line 153"/>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6" name="Line 154"/>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7" name="Line 155"/>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7" name="Group 156"/>
                <p:cNvGrpSpPr>
                  <a:grpSpLocks/>
                </p:cNvGrpSpPr>
                <p:nvPr/>
              </p:nvGrpSpPr>
              <p:grpSpPr bwMode="auto">
                <a:xfrm>
                  <a:off x="4686" y="2374"/>
                  <a:ext cx="308" cy="244"/>
                  <a:chOff x="362" y="1532"/>
                  <a:chExt cx="390" cy="244"/>
                </a:xfrm>
              </p:grpSpPr>
              <p:sp>
                <p:nvSpPr>
                  <p:cNvPr id="398" name="Rectangle 157"/>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99" name="Line 158"/>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0" name="Line 159"/>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1" name="Line 160"/>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2" name="Line 161"/>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grpSp>
            <p:nvGrpSpPr>
              <p:cNvPr id="240" name="Group 239"/>
              <p:cNvGrpSpPr/>
              <p:nvPr/>
            </p:nvGrpSpPr>
            <p:grpSpPr>
              <a:xfrm>
                <a:off x="552450" y="895350"/>
                <a:ext cx="9353550" cy="4130675"/>
                <a:chOff x="552450" y="895350"/>
                <a:chExt cx="9353550" cy="4171950"/>
              </a:xfrm>
            </p:grpSpPr>
            <p:sp>
              <p:nvSpPr>
                <p:cNvPr id="241" name="Text Box 7"/>
                <p:cNvSpPr txBox="1">
                  <a:spLocks noChangeArrowheads="1"/>
                </p:cNvSpPr>
                <p:nvPr/>
              </p:nvSpPr>
              <p:spPr bwMode="auto">
                <a:xfrm>
                  <a:off x="8247063" y="2914650"/>
                  <a:ext cx="1658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nSpc>
                      <a:spcPct val="60000"/>
                    </a:lnSpc>
                    <a:spcBef>
                      <a:spcPct val="25000"/>
                    </a:spcBef>
                    <a:buFontTx/>
                    <a:buNone/>
                  </a:pPr>
                  <a:r>
                    <a:rPr lang="de-DE" altLang="en-US" sz="1400">
                      <a:latin typeface="Frutiger 55 Roman" pitchFamily="34" charset="0"/>
                    </a:rPr>
                    <a:t>1. Round</a:t>
                  </a:r>
                </a:p>
                <a:p>
                  <a:pPr>
                    <a:lnSpc>
                      <a:spcPct val="60000"/>
                    </a:lnSpc>
                    <a:spcBef>
                      <a:spcPct val="25000"/>
                    </a:spcBef>
                    <a:buFontTx/>
                    <a:buNone/>
                  </a:pPr>
                  <a:r>
                    <a:rPr lang="de-DE" altLang="en-US" sz="1400">
                      <a:latin typeface="Frutiger 55 Roman" pitchFamily="34" charset="0"/>
                    </a:rPr>
                    <a:t>2400 Persons</a:t>
                  </a:r>
                </a:p>
              </p:txBody>
            </p:sp>
            <p:sp>
              <p:nvSpPr>
                <p:cNvPr id="242" name="Text Box 8"/>
                <p:cNvSpPr txBox="1">
                  <a:spLocks noChangeArrowheads="1"/>
                </p:cNvSpPr>
                <p:nvPr/>
              </p:nvSpPr>
              <p:spPr bwMode="auto">
                <a:xfrm>
                  <a:off x="8247063" y="3781425"/>
                  <a:ext cx="1658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nSpc>
                      <a:spcPct val="60000"/>
                    </a:lnSpc>
                    <a:spcBef>
                      <a:spcPct val="25000"/>
                    </a:spcBef>
                    <a:buFontTx/>
                    <a:buNone/>
                  </a:pPr>
                  <a:r>
                    <a:rPr lang="de-DE" altLang="en-US" sz="1400">
                      <a:latin typeface="Frutiger 55 Roman" pitchFamily="34" charset="0"/>
                    </a:rPr>
                    <a:t>2. Round</a:t>
                  </a:r>
                </a:p>
                <a:p>
                  <a:pPr>
                    <a:lnSpc>
                      <a:spcPct val="60000"/>
                    </a:lnSpc>
                    <a:spcBef>
                      <a:spcPct val="25000"/>
                    </a:spcBef>
                    <a:buFontTx/>
                    <a:buNone/>
                  </a:pPr>
                  <a:r>
                    <a:rPr lang="de-DE" altLang="en-US" sz="1400">
                      <a:latin typeface="Frutiger 55 Roman" pitchFamily="34" charset="0"/>
                    </a:rPr>
                    <a:t>1900 Persons</a:t>
                  </a:r>
                </a:p>
              </p:txBody>
            </p:sp>
            <p:sp>
              <p:nvSpPr>
                <p:cNvPr id="243" name="Rectangle 12"/>
                <p:cNvSpPr>
                  <a:spLocks noChangeArrowheads="1"/>
                </p:cNvSpPr>
                <p:nvPr/>
              </p:nvSpPr>
              <p:spPr bwMode="auto">
                <a:xfrm>
                  <a:off x="1666875" y="1676400"/>
                  <a:ext cx="1025525"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B</a:t>
                  </a:r>
                </a:p>
              </p:txBody>
            </p:sp>
            <p:sp>
              <p:nvSpPr>
                <p:cNvPr id="244" name="Rectangle 13"/>
                <p:cNvSpPr>
                  <a:spLocks noChangeArrowheads="1"/>
                </p:cNvSpPr>
                <p:nvPr/>
              </p:nvSpPr>
              <p:spPr bwMode="auto">
                <a:xfrm>
                  <a:off x="3014725" y="1676399"/>
                  <a:ext cx="1025525"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C</a:t>
                  </a:r>
                </a:p>
              </p:txBody>
            </p:sp>
            <p:sp>
              <p:nvSpPr>
                <p:cNvPr id="245" name="Rectangle 14"/>
                <p:cNvSpPr>
                  <a:spLocks noChangeArrowheads="1"/>
                </p:cNvSpPr>
                <p:nvPr/>
              </p:nvSpPr>
              <p:spPr bwMode="auto">
                <a:xfrm>
                  <a:off x="4284663" y="1676400"/>
                  <a:ext cx="1025525"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dirty="0">
                      <a:latin typeface="Frutiger 55 Roman" pitchFamily="34" charset="0"/>
                    </a:rPr>
                    <a:t>D</a:t>
                  </a:r>
                </a:p>
              </p:txBody>
            </p:sp>
            <p:sp>
              <p:nvSpPr>
                <p:cNvPr id="246" name="Rectangle 15"/>
                <p:cNvSpPr>
                  <a:spLocks noChangeArrowheads="1"/>
                </p:cNvSpPr>
                <p:nvPr/>
              </p:nvSpPr>
              <p:spPr bwMode="auto">
                <a:xfrm>
                  <a:off x="5594350" y="1676400"/>
                  <a:ext cx="1023938"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E</a:t>
                  </a:r>
                </a:p>
              </p:txBody>
            </p:sp>
            <p:sp>
              <p:nvSpPr>
                <p:cNvPr id="247" name="Rectangle 16"/>
                <p:cNvSpPr>
                  <a:spLocks noChangeArrowheads="1"/>
                </p:cNvSpPr>
                <p:nvPr/>
              </p:nvSpPr>
              <p:spPr bwMode="auto">
                <a:xfrm>
                  <a:off x="6904038" y="1676400"/>
                  <a:ext cx="1023937"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F</a:t>
                  </a:r>
                </a:p>
              </p:txBody>
            </p:sp>
            <p:grpSp>
              <p:nvGrpSpPr>
                <p:cNvPr id="248" name="Group 23"/>
                <p:cNvGrpSpPr>
                  <a:grpSpLocks/>
                </p:cNvGrpSpPr>
                <p:nvPr/>
              </p:nvGrpSpPr>
              <p:grpSpPr bwMode="auto">
                <a:xfrm>
                  <a:off x="890588" y="2882900"/>
                  <a:ext cx="490537" cy="387350"/>
                  <a:chOff x="362" y="1532"/>
                  <a:chExt cx="390" cy="244"/>
                </a:xfrm>
              </p:grpSpPr>
              <p:sp>
                <p:nvSpPr>
                  <p:cNvPr id="381" name="Rectangle 24"/>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2" name="Line 25"/>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3" name="Line 26"/>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4" name="Line 27"/>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5" name="Line 28"/>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49" name="Group 29"/>
                <p:cNvGrpSpPr>
                  <a:grpSpLocks/>
                </p:cNvGrpSpPr>
                <p:nvPr/>
              </p:nvGrpSpPr>
              <p:grpSpPr bwMode="auto">
                <a:xfrm>
                  <a:off x="1670050" y="2882900"/>
                  <a:ext cx="488950" cy="387350"/>
                  <a:chOff x="362" y="1532"/>
                  <a:chExt cx="390" cy="244"/>
                </a:xfrm>
              </p:grpSpPr>
              <p:sp>
                <p:nvSpPr>
                  <p:cNvPr id="376" name="Rectangle 30"/>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7" name="Line 31"/>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8" name="Line 32"/>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9" name="Line 33"/>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0" name="Line 34"/>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0" name="Group 35"/>
                <p:cNvGrpSpPr>
                  <a:grpSpLocks/>
                </p:cNvGrpSpPr>
                <p:nvPr/>
              </p:nvGrpSpPr>
              <p:grpSpPr bwMode="auto">
                <a:xfrm>
                  <a:off x="2201863" y="2882900"/>
                  <a:ext cx="490537" cy="387350"/>
                  <a:chOff x="362" y="1532"/>
                  <a:chExt cx="390" cy="244"/>
                </a:xfrm>
              </p:grpSpPr>
              <p:sp>
                <p:nvSpPr>
                  <p:cNvPr id="371" name="Rectangle 36"/>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2" name="Line 37"/>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3" name="Line 38"/>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4" name="Line 39"/>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5" name="Line 40"/>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1" name="Group 41"/>
                <p:cNvGrpSpPr>
                  <a:grpSpLocks/>
                </p:cNvGrpSpPr>
                <p:nvPr/>
              </p:nvGrpSpPr>
              <p:grpSpPr bwMode="auto">
                <a:xfrm>
                  <a:off x="2974975" y="2882900"/>
                  <a:ext cx="490538" cy="387350"/>
                  <a:chOff x="362" y="1532"/>
                  <a:chExt cx="390" cy="244"/>
                </a:xfrm>
              </p:grpSpPr>
              <p:sp>
                <p:nvSpPr>
                  <p:cNvPr id="366" name="Rectangle 42"/>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7" name="Line 43"/>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8" name="Line 44"/>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9" name="Line 45"/>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0" name="Line 46"/>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2" name="Group 47"/>
                <p:cNvGrpSpPr>
                  <a:grpSpLocks/>
                </p:cNvGrpSpPr>
                <p:nvPr/>
              </p:nvGrpSpPr>
              <p:grpSpPr bwMode="auto">
                <a:xfrm>
                  <a:off x="3508375" y="2882900"/>
                  <a:ext cx="488950" cy="387350"/>
                  <a:chOff x="362" y="1532"/>
                  <a:chExt cx="390" cy="244"/>
                </a:xfrm>
              </p:grpSpPr>
              <p:sp>
                <p:nvSpPr>
                  <p:cNvPr id="361" name="Rectangle 48"/>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2" name="Line 49"/>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3" name="Line 50"/>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4" name="Line 51"/>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5" name="Line 52"/>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3" name="Group 53"/>
                <p:cNvGrpSpPr>
                  <a:grpSpLocks/>
                </p:cNvGrpSpPr>
                <p:nvPr/>
              </p:nvGrpSpPr>
              <p:grpSpPr bwMode="auto">
                <a:xfrm>
                  <a:off x="4289425" y="2882900"/>
                  <a:ext cx="488950" cy="387350"/>
                  <a:chOff x="362" y="1532"/>
                  <a:chExt cx="390" cy="244"/>
                </a:xfrm>
              </p:grpSpPr>
              <p:sp>
                <p:nvSpPr>
                  <p:cNvPr id="356" name="Rectangle 54"/>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7" name="Line 55"/>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8" name="Line 56"/>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9" name="Line 57"/>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0" name="Line 58"/>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4" name="Group 59"/>
                <p:cNvGrpSpPr>
                  <a:grpSpLocks/>
                </p:cNvGrpSpPr>
                <p:nvPr/>
              </p:nvGrpSpPr>
              <p:grpSpPr bwMode="auto">
                <a:xfrm>
                  <a:off x="4821238" y="2882900"/>
                  <a:ext cx="490537" cy="387350"/>
                  <a:chOff x="362" y="1532"/>
                  <a:chExt cx="390" cy="244"/>
                </a:xfrm>
              </p:grpSpPr>
              <p:sp>
                <p:nvSpPr>
                  <p:cNvPr id="351" name="Rectangle 60"/>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2" name="Line 61"/>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3" name="Line 62"/>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4" name="Line 63"/>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5" name="Line 64"/>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5" name="Group 65"/>
                <p:cNvGrpSpPr>
                  <a:grpSpLocks/>
                </p:cNvGrpSpPr>
                <p:nvPr/>
              </p:nvGrpSpPr>
              <p:grpSpPr bwMode="auto">
                <a:xfrm>
                  <a:off x="5594350" y="2882900"/>
                  <a:ext cx="490538" cy="387350"/>
                  <a:chOff x="362" y="1532"/>
                  <a:chExt cx="390" cy="244"/>
                </a:xfrm>
              </p:grpSpPr>
              <p:sp>
                <p:nvSpPr>
                  <p:cNvPr id="346" name="Rectangle 66"/>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7" name="Line 67"/>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8" name="Line 68"/>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9" name="Line 69"/>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0" name="Line 70"/>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6" name="Group 71"/>
                <p:cNvGrpSpPr>
                  <a:grpSpLocks/>
                </p:cNvGrpSpPr>
                <p:nvPr/>
              </p:nvGrpSpPr>
              <p:grpSpPr bwMode="auto">
                <a:xfrm>
                  <a:off x="6127750" y="2882900"/>
                  <a:ext cx="488950" cy="387350"/>
                  <a:chOff x="362" y="1532"/>
                  <a:chExt cx="390" cy="244"/>
                </a:xfrm>
              </p:grpSpPr>
              <p:sp>
                <p:nvSpPr>
                  <p:cNvPr id="341" name="Rectangle 72"/>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2" name="Line 73"/>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3" name="Line 74"/>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4" name="Line 75"/>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5" name="Line 76"/>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7" name="Group 77"/>
                <p:cNvGrpSpPr>
                  <a:grpSpLocks/>
                </p:cNvGrpSpPr>
                <p:nvPr/>
              </p:nvGrpSpPr>
              <p:grpSpPr bwMode="auto">
                <a:xfrm>
                  <a:off x="6905625" y="2882900"/>
                  <a:ext cx="490538" cy="387350"/>
                  <a:chOff x="362" y="1532"/>
                  <a:chExt cx="390" cy="244"/>
                </a:xfrm>
              </p:grpSpPr>
              <p:sp>
                <p:nvSpPr>
                  <p:cNvPr id="336" name="Rectangle 78"/>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7" name="Line 79"/>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8" name="Line 80"/>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9" name="Line 81"/>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0" name="Line 82"/>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8" name="Group 83"/>
                <p:cNvGrpSpPr>
                  <a:grpSpLocks/>
                </p:cNvGrpSpPr>
                <p:nvPr/>
              </p:nvGrpSpPr>
              <p:grpSpPr bwMode="auto">
                <a:xfrm>
                  <a:off x="7439025" y="2882900"/>
                  <a:ext cx="488950" cy="387350"/>
                  <a:chOff x="362" y="1532"/>
                  <a:chExt cx="390" cy="244"/>
                </a:xfrm>
              </p:grpSpPr>
              <p:sp>
                <p:nvSpPr>
                  <p:cNvPr id="331" name="Rectangle 84"/>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2" name="Line 85"/>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3" name="Line 86"/>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4" name="Line 87"/>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5" name="Line 88"/>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sp>
              <p:nvSpPr>
                <p:cNvPr id="259" name="Line 162"/>
                <p:cNvSpPr>
                  <a:spLocks noChangeShapeType="1"/>
                </p:cNvSpPr>
                <p:nvPr/>
              </p:nvSpPr>
              <p:spPr bwMode="auto">
                <a:xfrm flipH="1">
                  <a:off x="876300" y="895350"/>
                  <a:ext cx="142875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0" name="Line 163"/>
                <p:cNvSpPr>
                  <a:spLocks noChangeShapeType="1"/>
                </p:cNvSpPr>
                <p:nvPr/>
              </p:nvSpPr>
              <p:spPr bwMode="auto">
                <a:xfrm flipH="1">
                  <a:off x="2190750" y="1085850"/>
                  <a:ext cx="800100" cy="5524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1" name="Line 164"/>
                <p:cNvSpPr>
                  <a:spLocks noChangeShapeType="1"/>
                </p:cNvSpPr>
                <p:nvPr/>
              </p:nvSpPr>
              <p:spPr bwMode="auto">
                <a:xfrm flipH="1">
                  <a:off x="3486150" y="1181100"/>
                  <a:ext cx="171450" cy="4762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nvGrpSpPr>
                <p:cNvPr id="262" name="Group 165"/>
                <p:cNvGrpSpPr>
                  <a:grpSpLocks/>
                </p:cNvGrpSpPr>
                <p:nvPr/>
              </p:nvGrpSpPr>
              <p:grpSpPr bwMode="auto">
                <a:xfrm flipH="1">
                  <a:off x="4610100" y="895350"/>
                  <a:ext cx="2781300" cy="762000"/>
                  <a:chOff x="3240" y="480"/>
                  <a:chExt cx="1752" cy="480"/>
                </a:xfrm>
              </p:grpSpPr>
              <p:sp>
                <p:nvSpPr>
                  <p:cNvPr id="328" name="Line 166"/>
                  <p:cNvSpPr>
                    <a:spLocks noChangeShapeType="1"/>
                  </p:cNvSpPr>
                  <p:nvPr/>
                </p:nvSpPr>
                <p:spPr bwMode="auto">
                  <a:xfrm flipH="1">
                    <a:off x="3240" y="480"/>
                    <a:ext cx="900" cy="48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9" name="Line 167"/>
                  <p:cNvSpPr>
                    <a:spLocks noChangeShapeType="1"/>
                  </p:cNvSpPr>
                  <p:nvPr/>
                </p:nvSpPr>
                <p:spPr bwMode="auto">
                  <a:xfrm flipH="1">
                    <a:off x="4068" y="600"/>
                    <a:ext cx="504" cy="3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0" name="Line 168"/>
                  <p:cNvSpPr>
                    <a:spLocks noChangeShapeType="1"/>
                  </p:cNvSpPr>
                  <p:nvPr/>
                </p:nvSpPr>
                <p:spPr bwMode="auto">
                  <a:xfrm flipH="1">
                    <a:off x="4884" y="660"/>
                    <a:ext cx="108" cy="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sp>
              <p:nvSpPr>
                <p:cNvPr id="263" name="Line 169"/>
                <p:cNvSpPr>
                  <a:spLocks noChangeShapeType="1"/>
                </p:cNvSpPr>
                <p:nvPr/>
              </p:nvSpPr>
              <p:spPr bwMode="auto">
                <a:xfrm flipH="1">
                  <a:off x="59690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4" name="Line 170"/>
                <p:cNvSpPr>
                  <a:spLocks noChangeShapeType="1"/>
                </p:cNvSpPr>
                <p:nvPr/>
              </p:nvSpPr>
              <p:spPr bwMode="auto">
                <a:xfrm>
                  <a:off x="100012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5" name="Line 171"/>
                <p:cNvSpPr>
                  <a:spLocks noChangeShapeType="1"/>
                </p:cNvSpPr>
                <p:nvPr/>
              </p:nvSpPr>
              <p:spPr bwMode="auto">
                <a:xfrm flipH="1">
                  <a:off x="191135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6" name="Line 172"/>
                <p:cNvSpPr>
                  <a:spLocks noChangeShapeType="1"/>
                </p:cNvSpPr>
                <p:nvPr/>
              </p:nvSpPr>
              <p:spPr bwMode="auto">
                <a:xfrm>
                  <a:off x="231457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7" name="Line 173"/>
                <p:cNvSpPr>
                  <a:spLocks noChangeShapeType="1"/>
                </p:cNvSpPr>
                <p:nvPr/>
              </p:nvSpPr>
              <p:spPr bwMode="auto">
                <a:xfrm flipH="1">
                  <a:off x="321627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8" name="Line 174"/>
                <p:cNvSpPr>
                  <a:spLocks noChangeShapeType="1"/>
                </p:cNvSpPr>
                <p:nvPr/>
              </p:nvSpPr>
              <p:spPr bwMode="auto">
                <a:xfrm>
                  <a:off x="361950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9" name="Line 175"/>
                <p:cNvSpPr>
                  <a:spLocks noChangeShapeType="1"/>
                </p:cNvSpPr>
                <p:nvPr/>
              </p:nvSpPr>
              <p:spPr bwMode="auto">
                <a:xfrm flipH="1">
                  <a:off x="453072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0" name="Line 176"/>
                <p:cNvSpPr>
                  <a:spLocks noChangeShapeType="1"/>
                </p:cNvSpPr>
                <p:nvPr/>
              </p:nvSpPr>
              <p:spPr bwMode="auto">
                <a:xfrm>
                  <a:off x="493395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1" name="Line 177"/>
                <p:cNvSpPr>
                  <a:spLocks noChangeShapeType="1"/>
                </p:cNvSpPr>
                <p:nvPr/>
              </p:nvSpPr>
              <p:spPr bwMode="auto">
                <a:xfrm flipH="1">
                  <a:off x="583565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2" name="Line 178"/>
                <p:cNvSpPr>
                  <a:spLocks noChangeShapeType="1"/>
                </p:cNvSpPr>
                <p:nvPr/>
              </p:nvSpPr>
              <p:spPr bwMode="auto">
                <a:xfrm>
                  <a:off x="623887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3" name="Line 179"/>
                <p:cNvSpPr>
                  <a:spLocks noChangeShapeType="1"/>
                </p:cNvSpPr>
                <p:nvPr/>
              </p:nvSpPr>
              <p:spPr bwMode="auto">
                <a:xfrm flipH="1">
                  <a:off x="715010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4" name="Line 180"/>
                <p:cNvSpPr>
                  <a:spLocks noChangeShapeType="1"/>
                </p:cNvSpPr>
                <p:nvPr/>
              </p:nvSpPr>
              <p:spPr bwMode="auto">
                <a:xfrm>
                  <a:off x="755332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5" name="Line 181"/>
                <p:cNvSpPr>
                  <a:spLocks noChangeShapeType="1"/>
                </p:cNvSpPr>
                <p:nvPr/>
              </p:nvSpPr>
              <p:spPr bwMode="auto">
                <a:xfrm>
                  <a:off x="4152900" y="4229100"/>
                  <a:ext cx="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6" name="Line 182"/>
                <p:cNvSpPr>
                  <a:spLocks noChangeShapeType="1"/>
                </p:cNvSpPr>
                <p:nvPr/>
              </p:nvSpPr>
              <p:spPr bwMode="auto">
                <a:xfrm flipH="1">
                  <a:off x="4152900" y="4229100"/>
                  <a:ext cx="36195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7" name="Line 183"/>
                <p:cNvSpPr>
                  <a:spLocks noChangeShapeType="1"/>
                </p:cNvSpPr>
                <p:nvPr/>
              </p:nvSpPr>
              <p:spPr bwMode="auto">
                <a:xfrm flipH="1">
                  <a:off x="4152900" y="4229100"/>
                  <a:ext cx="76200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8" name="Line 184"/>
                <p:cNvSpPr>
                  <a:spLocks noChangeShapeType="1"/>
                </p:cNvSpPr>
                <p:nvPr/>
              </p:nvSpPr>
              <p:spPr bwMode="auto">
                <a:xfrm flipH="1">
                  <a:off x="4152900" y="4229100"/>
                  <a:ext cx="112395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9" name="Line 185"/>
                <p:cNvSpPr>
                  <a:spLocks noChangeShapeType="1"/>
                </p:cNvSpPr>
                <p:nvPr/>
              </p:nvSpPr>
              <p:spPr bwMode="auto">
                <a:xfrm flipH="1">
                  <a:off x="4171950" y="4229100"/>
                  <a:ext cx="150495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0" name="Line 186"/>
                <p:cNvSpPr>
                  <a:spLocks noChangeShapeType="1"/>
                </p:cNvSpPr>
                <p:nvPr/>
              </p:nvSpPr>
              <p:spPr bwMode="auto">
                <a:xfrm flipH="1">
                  <a:off x="4152900" y="4229100"/>
                  <a:ext cx="188595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1" name="Line 187"/>
                <p:cNvSpPr>
                  <a:spLocks noChangeShapeType="1"/>
                </p:cNvSpPr>
                <p:nvPr/>
              </p:nvSpPr>
              <p:spPr bwMode="auto">
                <a:xfrm flipH="1">
                  <a:off x="4152900" y="4229100"/>
                  <a:ext cx="228600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2" name="Line 188"/>
                <p:cNvSpPr>
                  <a:spLocks noChangeShapeType="1"/>
                </p:cNvSpPr>
                <p:nvPr/>
              </p:nvSpPr>
              <p:spPr bwMode="auto">
                <a:xfrm flipH="1">
                  <a:off x="4152900" y="4229100"/>
                  <a:ext cx="304800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3" name="Line 189"/>
                <p:cNvSpPr>
                  <a:spLocks noChangeShapeType="1"/>
                </p:cNvSpPr>
                <p:nvPr/>
              </p:nvSpPr>
              <p:spPr bwMode="auto">
                <a:xfrm flipH="1">
                  <a:off x="4152900" y="4229100"/>
                  <a:ext cx="266700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4" name="Line 190"/>
                <p:cNvSpPr>
                  <a:spLocks noChangeShapeType="1"/>
                </p:cNvSpPr>
                <p:nvPr/>
              </p:nvSpPr>
              <p:spPr bwMode="auto">
                <a:xfrm flipH="1">
                  <a:off x="4152900" y="4229100"/>
                  <a:ext cx="340995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5" name="Line 191"/>
                <p:cNvSpPr>
                  <a:spLocks noChangeShapeType="1"/>
                </p:cNvSpPr>
                <p:nvPr/>
              </p:nvSpPr>
              <p:spPr bwMode="auto">
                <a:xfrm flipH="1">
                  <a:off x="4152900" y="4229100"/>
                  <a:ext cx="1905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6" name="Line 192"/>
                <p:cNvSpPr>
                  <a:spLocks noChangeShapeType="1"/>
                </p:cNvSpPr>
                <p:nvPr/>
              </p:nvSpPr>
              <p:spPr bwMode="auto">
                <a:xfrm flipH="1">
                  <a:off x="4133850" y="4229100"/>
                  <a:ext cx="57150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7" name="Line 193"/>
                <p:cNvSpPr>
                  <a:spLocks noChangeShapeType="1"/>
                </p:cNvSpPr>
                <p:nvPr/>
              </p:nvSpPr>
              <p:spPr bwMode="auto">
                <a:xfrm flipH="1">
                  <a:off x="4152900" y="4229100"/>
                  <a:ext cx="9525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8" name="Line 194"/>
                <p:cNvSpPr>
                  <a:spLocks noChangeShapeType="1"/>
                </p:cNvSpPr>
                <p:nvPr/>
              </p:nvSpPr>
              <p:spPr bwMode="auto">
                <a:xfrm flipH="1">
                  <a:off x="4152900" y="4229100"/>
                  <a:ext cx="131445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9" name="Line 195"/>
                <p:cNvSpPr>
                  <a:spLocks noChangeShapeType="1"/>
                </p:cNvSpPr>
                <p:nvPr/>
              </p:nvSpPr>
              <p:spPr bwMode="auto">
                <a:xfrm flipH="1">
                  <a:off x="4171950" y="4229100"/>
                  <a:ext cx="169545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0" name="Line 196"/>
                <p:cNvSpPr>
                  <a:spLocks noChangeShapeType="1"/>
                </p:cNvSpPr>
                <p:nvPr/>
              </p:nvSpPr>
              <p:spPr bwMode="auto">
                <a:xfrm flipH="1">
                  <a:off x="4152900" y="4229100"/>
                  <a:ext cx="207645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1" name="Line 197"/>
                <p:cNvSpPr>
                  <a:spLocks noChangeShapeType="1"/>
                </p:cNvSpPr>
                <p:nvPr/>
              </p:nvSpPr>
              <p:spPr bwMode="auto">
                <a:xfrm flipH="1">
                  <a:off x="4152900" y="4229100"/>
                  <a:ext cx="247650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2" name="Line 198"/>
                <p:cNvSpPr>
                  <a:spLocks noChangeShapeType="1"/>
                </p:cNvSpPr>
                <p:nvPr/>
              </p:nvSpPr>
              <p:spPr bwMode="auto">
                <a:xfrm flipH="1">
                  <a:off x="4171950" y="4229100"/>
                  <a:ext cx="321945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3" name="Line 199"/>
                <p:cNvSpPr>
                  <a:spLocks noChangeShapeType="1"/>
                </p:cNvSpPr>
                <p:nvPr/>
              </p:nvSpPr>
              <p:spPr bwMode="auto">
                <a:xfrm flipH="1">
                  <a:off x="4152900" y="4229100"/>
                  <a:ext cx="285750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4" name="Line 200"/>
                <p:cNvSpPr>
                  <a:spLocks noChangeShapeType="1"/>
                </p:cNvSpPr>
                <p:nvPr/>
              </p:nvSpPr>
              <p:spPr bwMode="auto">
                <a:xfrm flipH="1">
                  <a:off x="4152900" y="4229100"/>
                  <a:ext cx="360045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nvGrpSpPr>
                <p:cNvPr id="295" name="Group 201"/>
                <p:cNvGrpSpPr>
                  <a:grpSpLocks/>
                </p:cNvGrpSpPr>
                <p:nvPr/>
              </p:nvGrpSpPr>
              <p:grpSpPr bwMode="auto">
                <a:xfrm flipH="1">
                  <a:off x="552450" y="4229100"/>
                  <a:ext cx="3619500" cy="838200"/>
                  <a:chOff x="2700" y="2760"/>
                  <a:chExt cx="2280" cy="528"/>
                </a:xfrm>
              </p:grpSpPr>
              <p:sp>
                <p:nvSpPr>
                  <p:cNvPr id="308" name="Line 202"/>
                  <p:cNvSpPr>
                    <a:spLocks noChangeShapeType="1"/>
                  </p:cNvSpPr>
                  <p:nvPr/>
                </p:nvSpPr>
                <p:spPr bwMode="auto">
                  <a:xfrm flipH="1" flipV="1">
                    <a:off x="2712" y="2760"/>
                    <a:ext cx="0"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9" name="Line 203"/>
                  <p:cNvSpPr>
                    <a:spLocks noChangeShapeType="1"/>
                  </p:cNvSpPr>
                  <p:nvPr/>
                </p:nvSpPr>
                <p:spPr bwMode="auto">
                  <a:xfrm flipV="1">
                    <a:off x="2712" y="2760"/>
                    <a:ext cx="228"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0" name="Line 204"/>
                  <p:cNvSpPr>
                    <a:spLocks noChangeShapeType="1"/>
                  </p:cNvSpPr>
                  <p:nvPr/>
                </p:nvSpPr>
                <p:spPr bwMode="auto">
                  <a:xfrm flipV="1">
                    <a:off x="2712" y="2760"/>
                    <a:ext cx="480"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1" name="Line 205"/>
                  <p:cNvSpPr>
                    <a:spLocks noChangeShapeType="1"/>
                  </p:cNvSpPr>
                  <p:nvPr/>
                </p:nvSpPr>
                <p:spPr bwMode="auto">
                  <a:xfrm flipV="1">
                    <a:off x="2712" y="2760"/>
                    <a:ext cx="708"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2" name="Line 206"/>
                  <p:cNvSpPr>
                    <a:spLocks noChangeShapeType="1"/>
                  </p:cNvSpPr>
                  <p:nvPr/>
                </p:nvSpPr>
                <p:spPr bwMode="auto">
                  <a:xfrm flipV="1">
                    <a:off x="2724" y="2760"/>
                    <a:ext cx="948"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3" name="Line 207"/>
                  <p:cNvSpPr>
                    <a:spLocks noChangeShapeType="1"/>
                  </p:cNvSpPr>
                  <p:nvPr/>
                </p:nvSpPr>
                <p:spPr bwMode="auto">
                  <a:xfrm flipV="1">
                    <a:off x="2712" y="2760"/>
                    <a:ext cx="1188"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4" name="Line 208"/>
                  <p:cNvSpPr>
                    <a:spLocks noChangeShapeType="1"/>
                  </p:cNvSpPr>
                  <p:nvPr/>
                </p:nvSpPr>
                <p:spPr bwMode="auto">
                  <a:xfrm flipV="1">
                    <a:off x="2712" y="2760"/>
                    <a:ext cx="1440"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5" name="Line 209"/>
                  <p:cNvSpPr>
                    <a:spLocks noChangeShapeType="1"/>
                  </p:cNvSpPr>
                  <p:nvPr/>
                </p:nvSpPr>
                <p:spPr bwMode="auto">
                  <a:xfrm flipV="1">
                    <a:off x="2712" y="2760"/>
                    <a:ext cx="1920"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6" name="Line 210"/>
                  <p:cNvSpPr>
                    <a:spLocks noChangeShapeType="1"/>
                  </p:cNvSpPr>
                  <p:nvPr/>
                </p:nvSpPr>
                <p:spPr bwMode="auto">
                  <a:xfrm flipV="1">
                    <a:off x="2712" y="2760"/>
                    <a:ext cx="1680"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7" name="Line 211"/>
                  <p:cNvSpPr>
                    <a:spLocks noChangeShapeType="1"/>
                  </p:cNvSpPr>
                  <p:nvPr/>
                </p:nvSpPr>
                <p:spPr bwMode="auto">
                  <a:xfrm flipV="1">
                    <a:off x="2712" y="2760"/>
                    <a:ext cx="2148"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8" name="Line 212"/>
                  <p:cNvSpPr>
                    <a:spLocks noChangeShapeType="1"/>
                  </p:cNvSpPr>
                  <p:nvPr/>
                </p:nvSpPr>
                <p:spPr bwMode="auto">
                  <a:xfrm flipV="1">
                    <a:off x="2712" y="2760"/>
                    <a:ext cx="120"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9" name="Line 213"/>
                  <p:cNvSpPr>
                    <a:spLocks noChangeShapeType="1"/>
                  </p:cNvSpPr>
                  <p:nvPr/>
                </p:nvSpPr>
                <p:spPr bwMode="auto">
                  <a:xfrm flipV="1">
                    <a:off x="2700" y="2760"/>
                    <a:ext cx="360"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0" name="Line 214"/>
                  <p:cNvSpPr>
                    <a:spLocks noChangeShapeType="1"/>
                  </p:cNvSpPr>
                  <p:nvPr/>
                </p:nvSpPr>
                <p:spPr bwMode="auto">
                  <a:xfrm flipV="1">
                    <a:off x="2712" y="2760"/>
                    <a:ext cx="600"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1" name="Line 215"/>
                  <p:cNvSpPr>
                    <a:spLocks noChangeShapeType="1"/>
                  </p:cNvSpPr>
                  <p:nvPr/>
                </p:nvSpPr>
                <p:spPr bwMode="auto">
                  <a:xfrm flipV="1">
                    <a:off x="2712" y="2760"/>
                    <a:ext cx="828"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2" name="Line 216"/>
                  <p:cNvSpPr>
                    <a:spLocks noChangeShapeType="1"/>
                  </p:cNvSpPr>
                  <p:nvPr/>
                </p:nvSpPr>
                <p:spPr bwMode="auto">
                  <a:xfrm flipV="1">
                    <a:off x="2724" y="2760"/>
                    <a:ext cx="1068"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3" name="Line 217"/>
                  <p:cNvSpPr>
                    <a:spLocks noChangeShapeType="1"/>
                  </p:cNvSpPr>
                  <p:nvPr/>
                </p:nvSpPr>
                <p:spPr bwMode="auto">
                  <a:xfrm flipV="1">
                    <a:off x="2712" y="2760"/>
                    <a:ext cx="1308"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4" name="Line 218"/>
                  <p:cNvSpPr>
                    <a:spLocks noChangeShapeType="1"/>
                  </p:cNvSpPr>
                  <p:nvPr/>
                </p:nvSpPr>
                <p:spPr bwMode="auto">
                  <a:xfrm flipV="1">
                    <a:off x="2712" y="2760"/>
                    <a:ext cx="1560"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5" name="Line 219"/>
                  <p:cNvSpPr>
                    <a:spLocks noChangeShapeType="1"/>
                  </p:cNvSpPr>
                  <p:nvPr/>
                </p:nvSpPr>
                <p:spPr bwMode="auto">
                  <a:xfrm flipV="1">
                    <a:off x="2724" y="2760"/>
                    <a:ext cx="2028"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6" name="Line 220"/>
                  <p:cNvSpPr>
                    <a:spLocks noChangeShapeType="1"/>
                  </p:cNvSpPr>
                  <p:nvPr/>
                </p:nvSpPr>
                <p:spPr bwMode="auto">
                  <a:xfrm flipV="1">
                    <a:off x="2712" y="2760"/>
                    <a:ext cx="1800"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7" name="Line 221"/>
                  <p:cNvSpPr>
                    <a:spLocks noChangeShapeType="1"/>
                  </p:cNvSpPr>
                  <p:nvPr/>
                </p:nvSpPr>
                <p:spPr bwMode="auto">
                  <a:xfrm flipV="1">
                    <a:off x="2712" y="2760"/>
                    <a:ext cx="2268"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sp>
              <p:nvSpPr>
                <p:cNvPr id="296" name="Line 222"/>
                <p:cNvSpPr>
                  <a:spLocks noChangeShapeType="1"/>
                </p:cNvSpPr>
                <p:nvPr/>
              </p:nvSpPr>
              <p:spPr bwMode="auto">
                <a:xfrm>
                  <a:off x="60007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7" name="Line 223"/>
                <p:cNvSpPr>
                  <a:spLocks noChangeShapeType="1"/>
                </p:cNvSpPr>
                <p:nvPr/>
              </p:nvSpPr>
              <p:spPr bwMode="auto">
                <a:xfrm>
                  <a:off x="113347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8" name="Line 224"/>
                <p:cNvSpPr>
                  <a:spLocks noChangeShapeType="1"/>
                </p:cNvSpPr>
                <p:nvPr/>
              </p:nvSpPr>
              <p:spPr bwMode="auto">
                <a:xfrm>
                  <a:off x="19145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9" name="Line 225"/>
                <p:cNvSpPr>
                  <a:spLocks noChangeShapeType="1"/>
                </p:cNvSpPr>
                <p:nvPr/>
              </p:nvSpPr>
              <p:spPr bwMode="auto">
                <a:xfrm>
                  <a:off x="24479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0" name="Line 226"/>
                <p:cNvSpPr>
                  <a:spLocks noChangeShapeType="1"/>
                </p:cNvSpPr>
                <p:nvPr/>
              </p:nvSpPr>
              <p:spPr bwMode="auto">
                <a:xfrm>
                  <a:off x="321945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1" name="Line 227"/>
                <p:cNvSpPr>
                  <a:spLocks noChangeShapeType="1"/>
                </p:cNvSpPr>
                <p:nvPr/>
              </p:nvSpPr>
              <p:spPr bwMode="auto">
                <a:xfrm>
                  <a:off x="375285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2" name="Line 228"/>
                <p:cNvSpPr>
                  <a:spLocks noChangeShapeType="1"/>
                </p:cNvSpPr>
                <p:nvPr/>
              </p:nvSpPr>
              <p:spPr bwMode="auto">
                <a:xfrm>
                  <a:off x="453390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3" name="Line 229"/>
                <p:cNvSpPr>
                  <a:spLocks noChangeShapeType="1"/>
                </p:cNvSpPr>
                <p:nvPr/>
              </p:nvSpPr>
              <p:spPr bwMode="auto">
                <a:xfrm>
                  <a:off x="5067300" y="3295650"/>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4" name="Line 230"/>
                <p:cNvSpPr>
                  <a:spLocks noChangeShapeType="1"/>
                </p:cNvSpPr>
                <p:nvPr/>
              </p:nvSpPr>
              <p:spPr bwMode="auto">
                <a:xfrm>
                  <a:off x="58388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5" name="Line 231"/>
                <p:cNvSpPr>
                  <a:spLocks noChangeShapeType="1"/>
                </p:cNvSpPr>
                <p:nvPr/>
              </p:nvSpPr>
              <p:spPr bwMode="auto">
                <a:xfrm>
                  <a:off x="63722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6" name="Line 232"/>
                <p:cNvSpPr>
                  <a:spLocks noChangeShapeType="1"/>
                </p:cNvSpPr>
                <p:nvPr/>
              </p:nvSpPr>
              <p:spPr bwMode="auto">
                <a:xfrm>
                  <a:off x="715327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7" name="Line 233"/>
                <p:cNvSpPr>
                  <a:spLocks noChangeShapeType="1"/>
                </p:cNvSpPr>
                <p:nvPr/>
              </p:nvSpPr>
              <p:spPr bwMode="auto">
                <a:xfrm>
                  <a:off x="767715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grpSp>
    </p:spTree>
    <p:extLst>
      <p:ext uri="{BB962C8B-B14F-4D97-AF65-F5344CB8AC3E}">
        <p14:creationId xmlns:p14="http://schemas.microsoft.com/office/powerpoint/2010/main" val="170383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87330" y="450850"/>
            <a:ext cx="8743950" cy="1047750"/>
          </a:xfrm>
          <a:noFill/>
          <a:ln/>
        </p:spPr>
        <p:txBody>
          <a:bodyPr vert="horz" lIns="90488" tIns="44450" rIns="90488" bIns="44450" rtlCol="0" anchor="ctr">
            <a:normAutofit/>
          </a:bodyPr>
          <a:lstStyle/>
          <a:p>
            <a:pPr defTabSz="914400"/>
            <a:r>
              <a:rPr lang="de-DE" altLang="en-US" dirty="0"/>
              <a:t>Who is an expert?</a:t>
            </a:r>
            <a:endParaRPr lang="de-DE" altLang="en-US" sz="1800" dirty="0"/>
          </a:p>
        </p:txBody>
      </p:sp>
      <p:sp>
        <p:nvSpPr>
          <p:cNvPr id="39939" name="Rectangle 3"/>
          <p:cNvSpPr>
            <a:spLocks noGrp="1" noChangeArrowheads="1"/>
          </p:cNvSpPr>
          <p:nvPr>
            <p:ph idx="1"/>
          </p:nvPr>
        </p:nvSpPr>
        <p:spPr>
          <a:xfrm>
            <a:off x="891822" y="1352550"/>
            <a:ext cx="8743950" cy="4933950"/>
          </a:xfrm>
          <a:noFill/>
          <a:ln/>
        </p:spPr>
        <p:txBody>
          <a:bodyPr vert="horz" lIns="90488" tIns="44450" rIns="90488" bIns="44450" rtlCol="0">
            <a:normAutofit/>
          </a:bodyPr>
          <a:lstStyle/>
          <a:p>
            <a:pPr marL="342900" indent="-342900" defTabSz="914400"/>
            <a:endParaRPr lang="de-DE" altLang="en-US" dirty="0"/>
          </a:p>
          <a:p>
            <a:pPr marL="342900" indent="-342900" defTabSz="914400"/>
            <a:r>
              <a:rPr lang="de-DE" altLang="en-US" dirty="0"/>
              <a:t>Broad definition versus high expertise</a:t>
            </a:r>
          </a:p>
          <a:p>
            <a:pPr marL="742950" lvl="1" indent="-285750" defTabSz="914400">
              <a:buClr>
                <a:srgbClr val="0000FF"/>
              </a:buClr>
              <a:buSzPct val="65000"/>
              <a:buFont typeface="Monotype Sorts" pitchFamily="2" charset="2"/>
              <a:buChar char="l"/>
            </a:pPr>
            <a:r>
              <a:rPr lang="de-DE" altLang="en-US" dirty="0"/>
              <a:t>Define how broad your expert definition is</a:t>
            </a:r>
          </a:p>
          <a:p>
            <a:pPr marL="1143000" lvl="2" indent="-228600" defTabSz="914400">
              <a:buClr>
                <a:srgbClr val="AB011D"/>
              </a:buClr>
              <a:buSzPct val="55000"/>
              <a:buFont typeface="Wingdings" panose="05000000000000000000" pitchFamily="2" charset="2"/>
              <a:buChar char="Ø"/>
            </a:pPr>
            <a:r>
              <a:rPr lang="de-DE" altLang="en-US" dirty="0"/>
              <a:t>ask them in the questionnaire about their expertise</a:t>
            </a:r>
          </a:p>
          <a:p>
            <a:pPr marL="1143000" lvl="2" indent="-228600" defTabSz="914400">
              <a:buClr>
                <a:srgbClr val="AB011D"/>
              </a:buClr>
              <a:buSzPct val="55000"/>
              <a:buFont typeface="Wingdings" panose="05000000000000000000" pitchFamily="2" charset="2"/>
              <a:buChar char="Ø"/>
            </a:pPr>
            <a:r>
              <a:rPr lang="de-DE" altLang="en-US" dirty="0"/>
              <a:t>laymen for crosschecking?</a:t>
            </a:r>
          </a:p>
          <a:p>
            <a:pPr marL="742950" lvl="1" indent="-285750" defTabSz="914400">
              <a:buClr>
                <a:srgbClr val="0000FF"/>
              </a:buClr>
              <a:buSzPct val="65000"/>
              <a:buFont typeface="Monotype Sorts" pitchFamily="2" charset="2"/>
              <a:buChar char="l"/>
            </a:pPr>
            <a:r>
              <a:rPr lang="de-DE" altLang="en-US" dirty="0"/>
              <a:t>Define where your experts are from</a:t>
            </a:r>
          </a:p>
          <a:p>
            <a:pPr marL="1143000" lvl="2" indent="-228600" defTabSz="914400">
              <a:buClr>
                <a:srgbClr val="AB011D"/>
              </a:buClr>
              <a:buSzPct val="55000"/>
              <a:buFont typeface="Wingdings" panose="05000000000000000000" pitchFamily="2" charset="2"/>
              <a:buChar char="Ø"/>
            </a:pPr>
            <a:r>
              <a:rPr lang="de-DE" altLang="en-US" dirty="0"/>
              <a:t>which sectors </a:t>
            </a:r>
          </a:p>
          <a:p>
            <a:pPr marL="1143000" lvl="2" indent="-228600" defTabSz="914400">
              <a:buClr>
                <a:srgbClr val="AB011D"/>
              </a:buClr>
              <a:buSzPct val="55000"/>
              <a:buFont typeface="Wingdings" panose="05000000000000000000" pitchFamily="2" charset="2"/>
              <a:buChar char="Ø"/>
            </a:pPr>
            <a:r>
              <a:rPr lang="de-DE" altLang="en-US" dirty="0"/>
              <a:t>branches </a:t>
            </a:r>
          </a:p>
          <a:p>
            <a:pPr marL="1143000" lvl="2" indent="-228600" defTabSz="914400">
              <a:buClr>
                <a:srgbClr val="AB011D"/>
              </a:buClr>
              <a:buSzPct val="55000"/>
              <a:buFont typeface="Wingdings" panose="05000000000000000000" pitchFamily="2" charset="2"/>
              <a:buChar char="Ø"/>
            </a:pPr>
            <a:r>
              <a:rPr lang="de-DE" altLang="en-US" dirty="0"/>
              <a:t>thematic fields or disciplines...</a:t>
            </a:r>
          </a:p>
          <a:p>
            <a:pPr marL="742950" lvl="1" indent="-285750" defTabSz="914400">
              <a:buClr>
                <a:srgbClr val="0000FF"/>
              </a:buClr>
              <a:buSzPct val="65000"/>
              <a:buFont typeface="Monotype Sorts" pitchFamily="2" charset="2"/>
              <a:buChar char="l"/>
            </a:pPr>
            <a:r>
              <a:rPr lang="de-DE" altLang="en-US" dirty="0"/>
              <a:t>Define how many experts you need</a:t>
            </a:r>
          </a:p>
          <a:p>
            <a:pPr marL="1143000" lvl="2" indent="-228600" defTabSz="914400">
              <a:buClr>
                <a:srgbClr val="AB011D"/>
              </a:buClr>
              <a:buSzPct val="55000"/>
              <a:buFont typeface="Wingdings" panose="05000000000000000000" pitchFamily="2" charset="2"/>
              <a:buChar char="Ø"/>
            </a:pPr>
            <a:r>
              <a:rPr lang="de-DE" altLang="en-US" dirty="0"/>
              <a:t>sample must be large enough for the analyses planned</a:t>
            </a:r>
          </a:p>
          <a:p>
            <a:pPr marL="1143000" lvl="2" indent="-228600" defTabSz="914400">
              <a:buClr>
                <a:srgbClr val="AB011D"/>
              </a:buClr>
              <a:buSzPct val="55000"/>
              <a:buFont typeface="Wingdings" panose="05000000000000000000" pitchFamily="2" charset="2"/>
              <a:buChar char="Ø"/>
            </a:pPr>
            <a:r>
              <a:rPr lang="de-DE" altLang="en-US" dirty="0"/>
              <a:t>the more you need, the more expensive it will be</a:t>
            </a:r>
          </a:p>
          <a:p>
            <a:pPr marL="1143000" lvl="2" indent="-228600" defTabSz="914400">
              <a:buClr>
                <a:srgbClr val="AB011D"/>
              </a:buClr>
              <a:buSzPct val="55000"/>
              <a:buFont typeface="Wingdings" panose="05000000000000000000" pitchFamily="2" charset="2"/>
              <a:buChar char="Ø"/>
            </a:pPr>
            <a:endParaRPr lang="de-DE" altLang="en-US" dirty="0"/>
          </a:p>
          <a:p>
            <a:pPr marL="1143000" lvl="2" indent="-228600" defTabSz="914400">
              <a:buClr>
                <a:srgbClr val="AB011D"/>
              </a:buClr>
              <a:buSzPct val="55000"/>
              <a:buFont typeface="Wingdings" panose="05000000000000000000" pitchFamily="2" charset="2"/>
              <a:buChar char="Ø"/>
            </a:pPr>
            <a:endParaRPr lang="de-DE" altLang="en-US" dirty="0"/>
          </a:p>
          <a:p>
            <a:pPr marL="1143000" lvl="2" indent="-228600" defTabSz="914400">
              <a:buClr>
                <a:srgbClr val="AB011D"/>
              </a:buClr>
              <a:buSzPct val="55000"/>
              <a:buFont typeface="Wingdings" panose="05000000000000000000" pitchFamily="2" charset="2"/>
              <a:buChar char="Ø"/>
            </a:pPr>
            <a:endParaRPr lang="de-DE" altLang="en-US" dirty="0"/>
          </a:p>
          <a:p>
            <a:pPr marL="1143000" lvl="2" indent="-228600" defTabSz="914400">
              <a:buClr>
                <a:srgbClr val="AB011D"/>
              </a:buClr>
              <a:buSzPct val="55000"/>
              <a:buFont typeface="Wingdings" panose="05000000000000000000" pitchFamily="2" charset="2"/>
              <a:buChar char="Ø"/>
            </a:pPr>
            <a:endParaRPr lang="de-DE" altLang="en-US" dirty="0"/>
          </a:p>
        </p:txBody>
      </p:sp>
      <p:sp>
        <p:nvSpPr>
          <p:cNvPr id="39940" name="Text Box 4"/>
          <p:cNvSpPr txBox="1">
            <a:spLocks noChangeArrowheads="1"/>
          </p:cNvSpPr>
          <p:nvPr/>
        </p:nvSpPr>
        <p:spPr bwMode="auto">
          <a:xfrm>
            <a:off x="6958508" y="5517232"/>
            <a:ext cx="42672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50000"/>
              </a:spcBef>
              <a:buFontTx/>
              <a:buNone/>
            </a:pPr>
            <a:r>
              <a:rPr lang="de-DE" altLang="en-US" b="1" dirty="0">
                <a:solidFill>
                  <a:srgbClr val="AB011D"/>
                </a:solidFill>
                <a:latin typeface="Frutiger 55 Roman" pitchFamily="34" charset="0"/>
              </a:rPr>
              <a:t> </a:t>
            </a:r>
            <a:r>
              <a:rPr lang="de-DE" altLang="en-US" b="1" dirty="0">
                <a:solidFill>
                  <a:srgbClr val="0000FF"/>
                </a:solidFill>
                <a:latin typeface="Frutiger 55 Roman" pitchFamily="34" charset="0"/>
              </a:rPr>
              <a:t>Think about your experts!</a:t>
            </a:r>
          </a:p>
        </p:txBody>
      </p:sp>
      <p:graphicFrame>
        <p:nvGraphicFramePr>
          <p:cNvPr id="39941" name="Object 5"/>
          <p:cNvGraphicFramePr>
            <a:graphicFrameLocks noChangeAspect="1"/>
          </p:cNvGraphicFramePr>
          <p:nvPr>
            <p:extLst>
              <p:ext uri="{D42A27DB-BD31-4B8C-83A1-F6EECF244321}">
                <p14:modId xmlns:p14="http://schemas.microsoft.com/office/powerpoint/2010/main" val="2321268892"/>
              </p:ext>
            </p:extLst>
          </p:nvPr>
        </p:nvGraphicFramePr>
        <p:xfrm>
          <a:off x="9424269" y="603250"/>
          <a:ext cx="1811338" cy="1498600"/>
        </p:xfrm>
        <a:graphic>
          <a:graphicData uri="http://schemas.openxmlformats.org/presentationml/2006/ole">
            <mc:AlternateContent xmlns:mc="http://schemas.openxmlformats.org/markup-compatibility/2006">
              <mc:Choice xmlns:v="urn:schemas-microsoft-com:vml" Requires="v">
                <p:oleObj name="Clip" r:id="rId2" imgW="1812240" imgH="1498680" progId="MS_ClipArt_Gallery.5">
                  <p:embed/>
                </p:oleObj>
              </mc:Choice>
              <mc:Fallback>
                <p:oleObj name="Clip" r:id="rId2" imgW="1812240" imgH="1498680" progId="MS_ClipArt_Gallery.5">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269" y="603250"/>
                        <a:ext cx="1811338" cy="149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631517898"/>
              </p:ext>
            </p:extLst>
          </p:nvPr>
        </p:nvGraphicFramePr>
        <p:xfrm>
          <a:off x="7788715" y="3588232"/>
          <a:ext cx="1770063" cy="1697038"/>
        </p:xfrm>
        <a:graphic>
          <a:graphicData uri="http://schemas.openxmlformats.org/presentationml/2006/ole">
            <mc:AlternateContent xmlns:mc="http://schemas.openxmlformats.org/markup-compatibility/2006">
              <mc:Choice xmlns:v="urn:schemas-microsoft-com:vml" Requires="v">
                <p:oleObj name="Clip" r:id="rId4" imgW="3616560" imgH="3468960" progId="MS_ClipArt_Gallery.5">
                  <p:embed/>
                </p:oleObj>
              </mc:Choice>
              <mc:Fallback>
                <p:oleObj name="Clip" r:id="rId4" imgW="3616560" imgH="34689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715" y="3588232"/>
                        <a:ext cx="1770063" cy="169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1364167112"/>
              </p:ext>
            </p:extLst>
          </p:nvPr>
        </p:nvGraphicFramePr>
        <p:xfrm>
          <a:off x="7462483" y="1708632"/>
          <a:ext cx="1211263" cy="1504950"/>
        </p:xfrm>
        <a:graphic>
          <a:graphicData uri="http://schemas.openxmlformats.org/presentationml/2006/ole">
            <mc:AlternateContent xmlns:mc="http://schemas.openxmlformats.org/markup-compatibility/2006">
              <mc:Choice xmlns:v="urn:schemas-microsoft-com:vml" Requires="v">
                <p:oleObj name="Clip" r:id="rId6" imgW="2791440" imgH="3468960" progId="MS_ClipArt_Gallery.5">
                  <p:embed/>
                </p:oleObj>
              </mc:Choice>
              <mc:Fallback>
                <p:oleObj name="Clip" r:id="rId6" imgW="2791440" imgH="3468960"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483" y="1708632"/>
                        <a:ext cx="1211263"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8"/>
          <a:stretch>
            <a:fillRect/>
          </a:stretch>
        </p:blipFill>
        <p:spPr>
          <a:xfrm>
            <a:off x="9153191" y="2595951"/>
            <a:ext cx="2619375" cy="1752600"/>
          </a:xfrm>
          <a:prstGeom prst="rect">
            <a:avLst/>
          </a:prstGeom>
        </p:spPr>
      </p:pic>
    </p:spTree>
    <p:extLst>
      <p:ext uri="{BB962C8B-B14F-4D97-AF65-F5344CB8AC3E}">
        <p14:creationId xmlns:p14="http://schemas.microsoft.com/office/powerpoint/2010/main" val="831549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 calcmode="lin" valueType="num">
                                      <p:cBhvr additive="base">
                                        <p:cTn id="11"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 calcmode="lin" valueType="num">
                                      <p:cBhvr additive="base">
                                        <p:cTn id="1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 calcmode="lin" valueType="num">
                                      <p:cBhvr additive="base">
                                        <p:cTn id="23"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93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 calcmode="lin" valueType="num">
                                      <p:cBhvr additive="base">
                                        <p:cTn id="27"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93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 calcmode="lin" valueType="num">
                                      <p:cBhvr additive="base">
                                        <p:cTn id="31"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9939">
                                            <p:txEl>
                                              <p:pRg st="8" end="8"/>
                                            </p:txEl>
                                          </p:spTgt>
                                        </p:tgtEl>
                                        <p:attrNameLst>
                                          <p:attrName>style.visibility</p:attrName>
                                        </p:attrNameLst>
                                      </p:cBhvr>
                                      <p:to>
                                        <p:strVal val="visible"/>
                                      </p:to>
                                    </p:set>
                                    <p:anim calcmode="lin" valueType="num">
                                      <p:cBhvr additive="base">
                                        <p:cTn id="35" dur="500" fill="hold"/>
                                        <p:tgtEl>
                                          <p:spTgt spid="39939">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93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39939">
                                            <p:txEl>
                                              <p:pRg st="9" end="9"/>
                                            </p:txEl>
                                          </p:spTgt>
                                        </p:tgtEl>
                                        <p:attrNameLst>
                                          <p:attrName>style.visibility</p:attrName>
                                        </p:attrNameLst>
                                      </p:cBhvr>
                                      <p:to>
                                        <p:strVal val="visible"/>
                                      </p:to>
                                    </p:set>
                                    <p:anim calcmode="lin" valueType="num">
                                      <p:cBhvr additive="base">
                                        <p:cTn id="39" dur="500" fill="hold"/>
                                        <p:tgtEl>
                                          <p:spTgt spid="39939">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939">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39939">
                                            <p:txEl>
                                              <p:pRg st="10" end="10"/>
                                            </p:txEl>
                                          </p:spTgt>
                                        </p:tgtEl>
                                        <p:attrNameLst>
                                          <p:attrName>style.visibility</p:attrName>
                                        </p:attrNameLst>
                                      </p:cBhvr>
                                      <p:to>
                                        <p:strVal val="visible"/>
                                      </p:to>
                                    </p:set>
                                    <p:anim calcmode="lin" valueType="num">
                                      <p:cBhvr additive="base">
                                        <p:cTn id="43" dur="500" fill="hold"/>
                                        <p:tgtEl>
                                          <p:spTgt spid="39939">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9">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39939">
                                            <p:txEl>
                                              <p:pRg st="11" end="11"/>
                                            </p:txEl>
                                          </p:spTgt>
                                        </p:tgtEl>
                                        <p:attrNameLst>
                                          <p:attrName>style.visibility</p:attrName>
                                        </p:attrNameLst>
                                      </p:cBhvr>
                                      <p:to>
                                        <p:strVal val="visible"/>
                                      </p:to>
                                    </p:set>
                                    <p:anim calcmode="lin" valueType="num">
                                      <p:cBhvr additive="base">
                                        <p:cTn id="47" dur="500" fill="hold"/>
                                        <p:tgtEl>
                                          <p:spTgt spid="39939">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9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525" y="476672"/>
            <a:ext cx="10055781" cy="842190"/>
          </a:xfrm>
        </p:spPr>
        <p:txBody>
          <a:bodyPr/>
          <a:lstStyle/>
          <a:p>
            <a:r>
              <a:rPr lang="en-US" dirty="0"/>
              <a:t>PROJECTIVE METHOD</a:t>
            </a:r>
            <a:endParaRPr lang="en-MY" dirty="0"/>
          </a:p>
        </p:txBody>
      </p:sp>
      <p:sp>
        <p:nvSpPr>
          <p:cNvPr id="3" name="Content Placeholder 2"/>
          <p:cNvSpPr>
            <a:spLocks noGrp="1"/>
          </p:cNvSpPr>
          <p:nvPr>
            <p:ph idx="1"/>
          </p:nvPr>
        </p:nvSpPr>
        <p:spPr>
          <a:xfrm>
            <a:off x="405780" y="1318862"/>
            <a:ext cx="10585176" cy="5134474"/>
          </a:xfrm>
        </p:spPr>
        <p:txBody>
          <a:bodyPr>
            <a:normAutofit/>
          </a:bodyPr>
          <a:lstStyle/>
          <a:p>
            <a:pPr>
              <a:buFont typeface="Wingdings" panose="05000000000000000000" pitchFamily="2" charset="2"/>
              <a:buChar char="§"/>
            </a:pPr>
            <a:r>
              <a:rPr lang="en-US" altLang="en-US" sz="2400" dirty="0"/>
              <a:t>Projective techniques are </a:t>
            </a:r>
            <a:r>
              <a:rPr lang="en-US" altLang="en-US" sz="2400" i="1" u="sng" dirty="0"/>
              <a:t>unstructured</a:t>
            </a:r>
            <a:r>
              <a:rPr lang="en-US" altLang="en-US" sz="2400" dirty="0"/>
              <a:t> and </a:t>
            </a:r>
            <a:r>
              <a:rPr lang="en-US" altLang="en-US" sz="2400" i="1" u="sng" dirty="0"/>
              <a:t>indirect</a:t>
            </a:r>
            <a:r>
              <a:rPr lang="en-US" altLang="en-US" sz="2400" dirty="0"/>
              <a:t> forms of questioning which encourage  the respondents to </a:t>
            </a:r>
            <a:r>
              <a:rPr lang="en-US" altLang="en-US" sz="2400" i="1" u="sng" dirty="0"/>
              <a:t>project</a:t>
            </a:r>
            <a:r>
              <a:rPr lang="en-US" altLang="en-US" sz="2400" dirty="0"/>
              <a:t> their </a:t>
            </a:r>
            <a:r>
              <a:rPr lang="en-US" altLang="en-US" sz="2400" i="1" u="sng" dirty="0"/>
              <a:t>underlying</a:t>
            </a:r>
            <a:r>
              <a:rPr lang="en-US" altLang="en-US" sz="2400" dirty="0"/>
              <a:t> motivations, beliefs, attitudes or feelings regarding the issues of concern.</a:t>
            </a:r>
          </a:p>
          <a:p>
            <a:pPr marL="0" indent="0">
              <a:buNone/>
            </a:pPr>
            <a:endParaRPr lang="en-US" altLang="en-US" sz="2400" dirty="0"/>
          </a:p>
          <a:p>
            <a:pPr>
              <a:lnSpc>
                <a:spcPct val="90000"/>
              </a:lnSpc>
              <a:spcAft>
                <a:spcPct val="20000"/>
              </a:spcAft>
              <a:buFont typeface="Wingdings" panose="05000000000000000000" pitchFamily="2" charset="2"/>
              <a:buChar char="§"/>
            </a:pPr>
            <a:r>
              <a:rPr lang="en-US" altLang="en-US" sz="2400" dirty="0"/>
              <a:t>Techniques in projective method:</a:t>
            </a:r>
          </a:p>
          <a:p>
            <a:pPr lvl="1">
              <a:lnSpc>
                <a:spcPct val="90000"/>
              </a:lnSpc>
              <a:spcAft>
                <a:spcPct val="20000"/>
              </a:spcAft>
              <a:buFont typeface="Wingdings" panose="05000000000000000000" pitchFamily="2" charset="2"/>
              <a:buChar char="§"/>
            </a:pPr>
            <a:r>
              <a:rPr lang="en-US" altLang="en-US" sz="2000" dirty="0"/>
              <a:t>Word Association: asks the respondents to give the first word or phase that comes to mind after the researcher presents a word or phrase</a:t>
            </a:r>
          </a:p>
          <a:p>
            <a:pPr lvl="1">
              <a:lnSpc>
                <a:spcPct val="90000"/>
              </a:lnSpc>
              <a:spcAft>
                <a:spcPct val="20000"/>
              </a:spcAft>
              <a:buFont typeface="Wingdings" panose="05000000000000000000" pitchFamily="2" charset="2"/>
              <a:buChar char="§"/>
            </a:pPr>
            <a:r>
              <a:rPr lang="en-US" altLang="en-US" sz="2000" dirty="0"/>
              <a:t>Completion Test: asks the respondents to complete sentences, dialogs, or stories, etc. </a:t>
            </a:r>
          </a:p>
          <a:p>
            <a:pPr lvl="1">
              <a:lnSpc>
                <a:spcPct val="90000"/>
              </a:lnSpc>
              <a:spcAft>
                <a:spcPct val="20000"/>
              </a:spcAft>
              <a:buFont typeface="Wingdings" panose="05000000000000000000" pitchFamily="2" charset="2"/>
              <a:buChar char="§"/>
            </a:pPr>
            <a:r>
              <a:rPr lang="en-US" altLang="en-US" sz="2000" dirty="0"/>
              <a:t>Picture Drawing and Interpretation</a:t>
            </a:r>
          </a:p>
          <a:p>
            <a:pPr lvl="1">
              <a:lnSpc>
                <a:spcPct val="90000"/>
              </a:lnSpc>
              <a:spcAft>
                <a:spcPct val="20000"/>
              </a:spcAft>
              <a:buFont typeface="Wingdings" panose="05000000000000000000" pitchFamily="2" charset="2"/>
              <a:buChar char="§"/>
            </a:pPr>
            <a:r>
              <a:rPr lang="en-US" altLang="en-US" sz="2000" dirty="0"/>
              <a:t>Third Person Techniques</a:t>
            </a:r>
          </a:p>
          <a:p>
            <a:pPr lvl="1">
              <a:lnSpc>
                <a:spcPct val="90000"/>
              </a:lnSpc>
              <a:spcAft>
                <a:spcPct val="20000"/>
              </a:spcAft>
              <a:buFont typeface="Wingdings" panose="05000000000000000000" pitchFamily="2" charset="2"/>
              <a:buChar char="§"/>
            </a:pPr>
            <a:r>
              <a:rPr lang="en-US" altLang="en-US" sz="2000" dirty="0"/>
              <a:t>Role Playing</a:t>
            </a:r>
          </a:p>
          <a:p>
            <a:pPr lvl="1">
              <a:buFont typeface="Courier New" panose="02070309020205020404" pitchFamily="49" charset="0"/>
              <a:buChar char="o"/>
            </a:pPr>
            <a:endParaRPr lang="en-MY" sz="1801" dirty="0"/>
          </a:p>
          <a:p>
            <a:endParaRPr lang="en-MY" sz="2000" dirty="0"/>
          </a:p>
          <a:p>
            <a:endParaRPr lang="en-MY" sz="2000" dirty="0"/>
          </a:p>
          <a:p>
            <a:endParaRPr lang="en-MY" sz="2000" dirty="0"/>
          </a:p>
        </p:txBody>
      </p:sp>
    </p:spTree>
    <p:extLst>
      <p:ext uri="{BB962C8B-B14F-4D97-AF65-F5344CB8AC3E}">
        <p14:creationId xmlns:p14="http://schemas.microsoft.com/office/powerpoint/2010/main" val="411412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Example: Word Association </a:t>
            </a:r>
          </a:p>
        </p:txBody>
      </p:sp>
      <p:sp>
        <p:nvSpPr>
          <p:cNvPr id="18435" name="Rectangle 3"/>
          <p:cNvSpPr>
            <a:spLocks noGrp="1" noChangeArrowheads="1"/>
          </p:cNvSpPr>
          <p:nvPr>
            <p:ph idx="1"/>
          </p:nvPr>
        </p:nvSpPr>
        <p:spPr>
          <a:xfrm>
            <a:off x="1066522" y="2014194"/>
            <a:ext cx="7772400" cy="4114800"/>
          </a:xfrm>
        </p:spPr>
        <p:txBody>
          <a:bodyPr>
            <a:normAutofit fontScale="92500"/>
          </a:bodyPr>
          <a:lstStyle/>
          <a:p>
            <a:pPr eaLnBrk="1" hangingPunct="1">
              <a:buFontTx/>
              <a:buNone/>
            </a:pPr>
            <a:r>
              <a:rPr lang="en-US" altLang="en-US" sz="2600" b="1" i="1" dirty="0"/>
              <a:t>Results of a Word Association Test with Alternative </a:t>
            </a:r>
          </a:p>
          <a:p>
            <a:pPr eaLnBrk="1" hangingPunct="1">
              <a:buFontTx/>
              <a:buNone/>
            </a:pPr>
            <a:r>
              <a:rPr lang="en-US" altLang="en-US" sz="2600" b="1" i="1" dirty="0"/>
              <a:t>Brand Names for a New Fruit-Flavored Sparkling</a:t>
            </a:r>
          </a:p>
          <a:p>
            <a:pPr eaLnBrk="1" hangingPunct="1">
              <a:buFontTx/>
              <a:buNone/>
            </a:pPr>
            <a:r>
              <a:rPr lang="en-US" altLang="en-US" sz="2600" b="1" i="1" dirty="0"/>
              <a:t>Water Drink</a:t>
            </a:r>
          </a:p>
          <a:p>
            <a:pPr eaLnBrk="1" hangingPunct="1">
              <a:buFontTx/>
              <a:buNone/>
            </a:pPr>
            <a:endParaRPr lang="en-US" altLang="en-US" sz="1100" b="1" dirty="0"/>
          </a:p>
          <a:p>
            <a:pPr eaLnBrk="1" hangingPunct="1">
              <a:buFontTx/>
              <a:buNone/>
            </a:pPr>
            <a:r>
              <a:rPr lang="en-US" altLang="en-US" sz="2600" b="1" u="sng" dirty="0"/>
              <a:t>Possible  Brand Name</a:t>
            </a:r>
            <a:r>
              <a:rPr lang="en-US" altLang="en-US" sz="2600" b="1" dirty="0"/>
              <a:t>                 </a:t>
            </a:r>
            <a:r>
              <a:rPr lang="en-US" altLang="en-US" sz="2600" b="1" u="sng" dirty="0"/>
              <a:t>Associated Words</a:t>
            </a:r>
            <a:endParaRPr lang="en-US" altLang="en-US" sz="2600" b="1" dirty="0"/>
          </a:p>
          <a:p>
            <a:pPr eaLnBrk="1" hangingPunct="1">
              <a:buFontTx/>
              <a:buNone/>
            </a:pPr>
            <a:r>
              <a:rPr lang="en-US" altLang="en-US" sz="2600" b="1" dirty="0" err="1"/>
              <a:t>Ormango</a:t>
            </a:r>
            <a:r>
              <a:rPr lang="en-US" altLang="en-US" sz="2600" b="1" dirty="0"/>
              <a:t>			          Green, tart, jungle</a:t>
            </a:r>
          </a:p>
          <a:p>
            <a:pPr eaLnBrk="1" hangingPunct="1">
              <a:buFontTx/>
              <a:buNone/>
            </a:pPr>
            <a:r>
              <a:rPr lang="en-US" altLang="en-US" sz="2600" b="1" dirty="0"/>
              <a:t>Tropical Fruit                              Juice, sweet, island </a:t>
            </a:r>
          </a:p>
          <a:p>
            <a:pPr eaLnBrk="1" hangingPunct="1">
              <a:buFontTx/>
              <a:buNone/>
            </a:pPr>
            <a:r>
              <a:rPr lang="en-US" altLang="en-US" sz="2600" b="1" dirty="0"/>
              <a:t>Orange Sparkle                            Light, bubbly, cool </a:t>
            </a:r>
          </a:p>
          <a:p>
            <a:pPr eaLnBrk="1" hangingPunct="1">
              <a:buFontTx/>
              <a:buNone/>
            </a:pPr>
            <a:r>
              <a:rPr lang="en-US" altLang="en-US" sz="2600" b="1" dirty="0"/>
              <a:t>Paradise Passion                          Fruity, thick, heavy</a:t>
            </a:r>
            <a:r>
              <a:rPr lang="en-US" altLang="en-US" sz="2600" dirty="0"/>
              <a:t>  </a:t>
            </a:r>
          </a:p>
          <a:p>
            <a:pPr eaLnBrk="1" hangingPunct="1">
              <a:buFontTx/>
              <a:buNone/>
            </a:pPr>
            <a:endParaRPr lang="en-US" altLang="en-US" sz="2600" dirty="0"/>
          </a:p>
          <a:p>
            <a:pPr eaLnBrk="1" hangingPunct="1"/>
            <a:endParaRPr lang="en-US" altLang="en-US" sz="2600" dirty="0"/>
          </a:p>
        </p:txBody>
      </p:sp>
      <p:pic>
        <p:nvPicPr>
          <p:cNvPr id="2" name="Picture 1"/>
          <p:cNvPicPr>
            <a:picLocks noChangeAspect="1"/>
          </p:cNvPicPr>
          <p:nvPr/>
        </p:nvPicPr>
        <p:blipFill>
          <a:blip r:embed="rId2"/>
          <a:stretch>
            <a:fillRect/>
          </a:stretch>
        </p:blipFill>
        <p:spPr>
          <a:xfrm>
            <a:off x="9046740" y="1772816"/>
            <a:ext cx="2533650" cy="1809750"/>
          </a:xfrm>
          <a:prstGeom prst="rect">
            <a:avLst/>
          </a:prstGeom>
        </p:spPr>
      </p:pic>
      <p:pic>
        <p:nvPicPr>
          <p:cNvPr id="3" name="Picture 2"/>
          <p:cNvPicPr>
            <a:picLocks noChangeAspect="1"/>
          </p:cNvPicPr>
          <p:nvPr/>
        </p:nvPicPr>
        <p:blipFill>
          <a:blip r:embed="rId3"/>
          <a:stretch>
            <a:fillRect/>
          </a:stretch>
        </p:blipFill>
        <p:spPr>
          <a:xfrm>
            <a:off x="9069596" y="4581128"/>
            <a:ext cx="2619375" cy="1743075"/>
          </a:xfrm>
          <a:prstGeom prst="rect">
            <a:avLst/>
          </a:prstGeom>
        </p:spPr>
      </p:pic>
    </p:spTree>
    <p:extLst>
      <p:ext uri="{BB962C8B-B14F-4D97-AF65-F5344CB8AC3E}">
        <p14:creationId xmlns:p14="http://schemas.microsoft.com/office/powerpoint/2010/main" val="215205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Example: Completion Test	</a:t>
            </a:r>
          </a:p>
        </p:txBody>
      </p:sp>
      <p:sp>
        <p:nvSpPr>
          <p:cNvPr id="19459" name="Rectangle 3"/>
          <p:cNvSpPr>
            <a:spLocks noGrp="1" noChangeArrowheads="1"/>
          </p:cNvSpPr>
          <p:nvPr>
            <p:ph idx="1"/>
          </p:nvPr>
        </p:nvSpPr>
        <p:spPr>
          <a:xfrm>
            <a:off x="765820" y="2204864"/>
            <a:ext cx="9214792" cy="4119736"/>
          </a:xfrm>
        </p:spPr>
        <p:txBody>
          <a:bodyPr/>
          <a:lstStyle/>
          <a:p>
            <a:pPr eaLnBrk="1" hangingPunct="1">
              <a:buFontTx/>
              <a:buNone/>
            </a:pPr>
            <a:r>
              <a:rPr lang="en-US" altLang="en-US" sz="2800" i="1" dirty="0"/>
              <a:t>Investigate teenagers’ attitudes to tea</a:t>
            </a:r>
          </a:p>
          <a:p>
            <a:pPr eaLnBrk="1" hangingPunct="1">
              <a:buFontTx/>
              <a:buNone/>
            </a:pPr>
            <a:endParaRPr lang="en-US" altLang="en-US" sz="2800" dirty="0"/>
          </a:p>
          <a:p>
            <a:pPr eaLnBrk="1" hangingPunct="1">
              <a:buFontTx/>
              <a:buNone/>
            </a:pPr>
            <a:r>
              <a:rPr lang="en-US" altLang="en-US" sz="2800" dirty="0"/>
              <a:t>Someone who drinks hot tea is ______________</a:t>
            </a:r>
          </a:p>
          <a:p>
            <a:pPr eaLnBrk="1" hangingPunct="1">
              <a:buFontTx/>
              <a:buNone/>
            </a:pPr>
            <a:r>
              <a:rPr lang="en-US" altLang="en-US" sz="2800" dirty="0"/>
              <a:t>Tea is good to drink when __________________</a:t>
            </a:r>
          </a:p>
          <a:p>
            <a:pPr eaLnBrk="1" hangingPunct="1">
              <a:buFontTx/>
              <a:buNone/>
            </a:pPr>
            <a:r>
              <a:rPr lang="en-US" altLang="en-US" sz="2800" dirty="0"/>
              <a:t>Making hot tea is _________________________</a:t>
            </a:r>
          </a:p>
          <a:p>
            <a:pPr eaLnBrk="1" hangingPunct="1">
              <a:buFontTx/>
              <a:buNone/>
            </a:pPr>
            <a:r>
              <a:rPr lang="en-US" altLang="en-US" sz="2800" dirty="0"/>
              <a:t>My friend thinks tea is _____________________ </a:t>
            </a:r>
          </a:p>
        </p:txBody>
      </p:sp>
      <p:pic>
        <p:nvPicPr>
          <p:cNvPr id="2" name="Picture 1"/>
          <p:cNvPicPr>
            <a:picLocks noChangeAspect="1"/>
          </p:cNvPicPr>
          <p:nvPr/>
        </p:nvPicPr>
        <p:blipFill>
          <a:blip r:embed="rId2"/>
          <a:stretch>
            <a:fillRect/>
          </a:stretch>
        </p:blipFill>
        <p:spPr>
          <a:xfrm>
            <a:off x="9046740" y="1844824"/>
            <a:ext cx="2466975" cy="1847850"/>
          </a:xfrm>
          <a:prstGeom prst="rect">
            <a:avLst/>
          </a:prstGeom>
        </p:spPr>
      </p:pic>
      <p:pic>
        <p:nvPicPr>
          <p:cNvPr id="3" name="Picture 2"/>
          <p:cNvPicPr>
            <a:picLocks noChangeAspect="1"/>
          </p:cNvPicPr>
          <p:nvPr/>
        </p:nvPicPr>
        <p:blipFill>
          <a:blip r:embed="rId3"/>
          <a:stretch>
            <a:fillRect/>
          </a:stretch>
        </p:blipFill>
        <p:spPr>
          <a:xfrm>
            <a:off x="9046739" y="4162648"/>
            <a:ext cx="2466975" cy="1762125"/>
          </a:xfrm>
          <a:prstGeom prst="rect">
            <a:avLst/>
          </a:prstGeom>
        </p:spPr>
      </p:pic>
    </p:spTree>
    <p:extLst>
      <p:ext uri="{BB962C8B-B14F-4D97-AF65-F5344CB8AC3E}">
        <p14:creationId xmlns:p14="http://schemas.microsoft.com/office/powerpoint/2010/main" val="3519236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a:solidFill>
                  <a:srgbClr val="FF0000"/>
                </a:solidFill>
              </a:rPr>
              <a:t>ADVANTAGES</a:t>
            </a:r>
            <a:endParaRPr lang="en-MY" b="1" dirty="0">
              <a:solidFill>
                <a:srgbClr val="FF0000"/>
              </a:solidFill>
            </a:endParaRPr>
          </a:p>
        </p:txBody>
      </p:sp>
      <p:sp>
        <p:nvSpPr>
          <p:cNvPr id="4" name="Content Placeholder 3"/>
          <p:cNvSpPr>
            <a:spLocks noGrp="1"/>
          </p:cNvSpPr>
          <p:nvPr>
            <p:ph sz="half" idx="2"/>
          </p:nvPr>
        </p:nvSpPr>
        <p:spPr>
          <a:xfrm>
            <a:off x="1069569" y="2755898"/>
            <a:ext cx="4304763" cy="3200400"/>
          </a:xfrm>
        </p:spPr>
        <p:txBody>
          <a:bodyPr/>
          <a:lstStyle/>
          <a:p>
            <a:pPr>
              <a:lnSpc>
                <a:spcPct val="90000"/>
              </a:lnSpc>
            </a:pPr>
            <a:r>
              <a:rPr lang="en-US" altLang="en-US" sz="1800" b="1" dirty="0"/>
              <a:t>May elicit responses that subjects would be unwilling or unable to give if they knew the purpose of the study. non-threatening </a:t>
            </a:r>
          </a:p>
          <a:p>
            <a:pPr>
              <a:lnSpc>
                <a:spcPct val="90000"/>
              </a:lnSpc>
            </a:pPr>
            <a:r>
              <a:rPr lang="en-US" altLang="en-US" sz="1800" b="1" dirty="0"/>
              <a:t>Helpful when underlying motivations, beliefs and attitudes are operating at a subconscious level.</a:t>
            </a:r>
          </a:p>
          <a:p>
            <a:endParaRPr lang="en-MY" dirty="0"/>
          </a:p>
        </p:txBody>
      </p:sp>
      <p:sp>
        <p:nvSpPr>
          <p:cNvPr id="5" name="Text Placeholder 4"/>
          <p:cNvSpPr>
            <a:spLocks noGrp="1"/>
          </p:cNvSpPr>
          <p:nvPr>
            <p:ph type="body" sz="quarter" idx="3"/>
          </p:nvPr>
        </p:nvSpPr>
        <p:spPr/>
        <p:txBody>
          <a:bodyPr/>
          <a:lstStyle/>
          <a:p>
            <a:r>
              <a:rPr lang="en-US" b="1" dirty="0">
                <a:solidFill>
                  <a:srgbClr val="FF0000"/>
                </a:solidFill>
              </a:rPr>
              <a:t>DISADVANTAGES</a:t>
            </a:r>
            <a:endParaRPr lang="en-MY" b="1" dirty="0">
              <a:solidFill>
                <a:srgbClr val="FF0000"/>
              </a:solidFill>
            </a:endParaRPr>
          </a:p>
        </p:txBody>
      </p:sp>
      <p:sp>
        <p:nvSpPr>
          <p:cNvPr id="6" name="Content Placeholder 5"/>
          <p:cNvSpPr>
            <a:spLocks noGrp="1"/>
          </p:cNvSpPr>
          <p:nvPr>
            <p:ph sz="quarter" idx="4"/>
          </p:nvPr>
        </p:nvSpPr>
        <p:spPr/>
        <p:txBody>
          <a:bodyPr/>
          <a:lstStyle/>
          <a:p>
            <a:pPr>
              <a:lnSpc>
                <a:spcPct val="90000"/>
              </a:lnSpc>
            </a:pPr>
            <a:r>
              <a:rPr lang="en-US" altLang="en-US" sz="1800" b="1" dirty="0"/>
              <a:t>Require highly trained interviewers and interpreters of results</a:t>
            </a:r>
          </a:p>
          <a:p>
            <a:pPr>
              <a:lnSpc>
                <a:spcPct val="90000"/>
              </a:lnSpc>
            </a:pPr>
            <a:r>
              <a:rPr lang="en-US" altLang="en-US" sz="1800" b="1" dirty="0"/>
              <a:t>Serious risk of misinterpreting.</a:t>
            </a:r>
          </a:p>
          <a:p>
            <a:pPr>
              <a:lnSpc>
                <a:spcPct val="90000"/>
              </a:lnSpc>
            </a:pPr>
            <a:r>
              <a:rPr lang="en-US" altLang="en-US" sz="1800" b="1" dirty="0"/>
              <a:t>Subjectivity</a:t>
            </a:r>
          </a:p>
          <a:p>
            <a:pPr>
              <a:lnSpc>
                <a:spcPct val="90000"/>
              </a:lnSpc>
            </a:pPr>
            <a:r>
              <a:rPr lang="en-US" altLang="en-US" sz="1800" b="1" dirty="0"/>
              <a:t>Is the psychological material</a:t>
            </a:r>
            <a:r>
              <a:rPr lang="en-US" altLang="en-US" sz="1800" dirty="0"/>
              <a:t> </a:t>
            </a:r>
            <a:r>
              <a:rPr lang="en-US" altLang="en-US" sz="1800" b="1" dirty="0"/>
              <a:t>uncovered related to the topic or to the person?</a:t>
            </a:r>
            <a:endParaRPr lang="en-MY" dirty="0"/>
          </a:p>
        </p:txBody>
      </p:sp>
      <p:sp>
        <p:nvSpPr>
          <p:cNvPr id="2" name="Title 1"/>
          <p:cNvSpPr>
            <a:spLocks noGrp="1"/>
          </p:cNvSpPr>
          <p:nvPr>
            <p:ph type="title"/>
          </p:nvPr>
        </p:nvSpPr>
        <p:spPr/>
        <p:txBody>
          <a:bodyPr/>
          <a:lstStyle/>
          <a:p>
            <a:r>
              <a:rPr lang="en-US" dirty="0"/>
              <a:t>PROJECTIVE METHOD</a:t>
            </a:r>
            <a:endParaRPr lang="en-MY" dirty="0"/>
          </a:p>
        </p:txBody>
      </p:sp>
    </p:spTree>
    <p:extLst>
      <p:ext uri="{BB962C8B-B14F-4D97-AF65-F5344CB8AC3E}">
        <p14:creationId xmlns:p14="http://schemas.microsoft.com/office/powerpoint/2010/main" val="1695187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DATA ANALYSIS</a:t>
            </a:r>
            <a:endParaRPr lang="en-MY" dirty="0"/>
          </a:p>
        </p:txBody>
      </p:sp>
      <p:sp>
        <p:nvSpPr>
          <p:cNvPr id="3" name="Content Placeholder 2"/>
          <p:cNvSpPr>
            <a:spLocks noGrp="1"/>
          </p:cNvSpPr>
          <p:nvPr>
            <p:ph idx="1"/>
          </p:nvPr>
        </p:nvSpPr>
        <p:spPr/>
        <p:txBody>
          <a:bodyPr>
            <a:normAutofit/>
          </a:bodyPr>
          <a:lstStyle/>
          <a:p>
            <a:r>
              <a:rPr lang="en-US" sz="2800" dirty="0"/>
              <a:t>Not limited to:</a:t>
            </a:r>
          </a:p>
          <a:p>
            <a:pPr lvl="8"/>
            <a:r>
              <a:rPr lang="en-US" sz="2400" dirty="0">
                <a:solidFill>
                  <a:srgbClr val="FF0000"/>
                </a:solidFill>
              </a:rPr>
              <a:t>Open Coding</a:t>
            </a:r>
          </a:p>
          <a:p>
            <a:pPr lvl="8"/>
            <a:r>
              <a:rPr lang="en-US" sz="2400" dirty="0">
                <a:solidFill>
                  <a:srgbClr val="FF0000"/>
                </a:solidFill>
              </a:rPr>
              <a:t>Affinity Diagramming</a:t>
            </a:r>
          </a:p>
          <a:p>
            <a:pPr lvl="8"/>
            <a:r>
              <a:rPr lang="en-US" sz="2400" dirty="0"/>
              <a:t>Grounded Theory</a:t>
            </a:r>
          </a:p>
          <a:p>
            <a:pPr lvl="8"/>
            <a:r>
              <a:rPr lang="en-US" sz="2400" dirty="0"/>
              <a:t>Narrative Analysis</a:t>
            </a:r>
          </a:p>
          <a:p>
            <a:pPr lvl="8"/>
            <a:endParaRPr lang="en-MY" sz="2400" dirty="0"/>
          </a:p>
        </p:txBody>
      </p:sp>
      <p:pic>
        <p:nvPicPr>
          <p:cNvPr id="4" name="Picture 3"/>
          <p:cNvPicPr>
            <a:picLocks noChangeAspect="1"/>
          </p:cNvPicPr>
          <p:nvPr/>
        </p:nvPicPr>
        <p:blipFill>
          <a:blip r:embed="rId2"/>
          <a:stretch>
            <a:fillRect/>
          </a:stretch>
        </p:blipFill>
        <p:spPr>
          <a:xfrm>
            <a:off x="5950396" y="4581128"/>
            <a:ext cx="5769992" cy="1847850"/>
          </a:xfrm>
          <a:prstGeom prst="rect">
            <a:avLst/>
          </a:prstGeom>
        </p:spPr>
      </p:pic>
    </p:spTree>
    <p:extLst>
      <p:ext uri="{BB962C8B-B14F-4D97-AF65-F5344CB8AC3E}">
        <p14:creationId xmlns:p14="http://schemas.microsoft.com/office/powerpoint/2010/main" val="32116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0899" y="484632"/>
            <a:ext cx="8294451" cy="1609344"/>
          </a:xfrm>
        </p:spPr>
        <p:txBody>
          <a:bodyPr>
            <a:normAutofit/>
          </a:bodyPr>
          <a:lstStyle/>
          <a:p>
            <a:r>
              <a:rPr lang="" sz="3199" b="1" dirty="0">
                <a:latin typeface="Arial" pitchFamily="34" charset="0"/>
                <a:cs typeface="Arial" pitchFamily="34" charset="0"/>
              </a:rPr>
              <a:t>Lecture plan:</a:t>
            </a:r>
            <a:endParaRPr lang="ru-RU" sz="3199" b="1" dirty="0">
              <a:latin typeface="Arial" pitchFamily="34" charset="0"/>
              <a:cs typeface="Arial" pitchFamily="34" charset="0"/>
            </a:endParaRPr>
          </a:p>
        </p:txBody>
      </p:sp>
      <p:sp>
        <p:nvSpPr>
          <p:cNvPr id="3" name="Объект 2"/>
          <p:cNvSpPr>
            <a:spLocks noGrp="1"/>
          </p:cNvSpPr>
          <p:nvPr>
            <p:ph idx="1"/>
          </p:nvPr>
        </p:nvSpPr>
        <p:spPr>
          <a:xfrm>
            <a:off x="2830899" y="1600678"/>
            <a:ext cx="8748484" cy="4524784"/>
          </a:xfrm>
        </p:spPr>
        <p:txBody>
          <a:bodyPr>
            <a:normAutofit/>
          </a:bodyPr>
          <a:lstStyle/>
          <a:p>
            <a:pPr marL="342900" indent="-342900">
              <a:buFontTx/>
              <a:buChar char="-"/>
            </a:pPr>
            <a:r>
              <a:rPr lang="en-US" sz="3200" dirty="0"/>
              <a:t>WHAT IS QUALITATIVE METHODOLOGY?</a:t>
            </a:r>
          </a:p>
          <a:p>
            <a:pPr marL="342900" indent="-342900">
              <a:buFontTx/>
              <a:buChar char="-"/>
            </a:pPr>
            <a:r>
              <a:rPr lang="en-US" sz="3200" dirty="0"/>
              <a:t>HOW TO COLLECT QUALITATIVE DATA?</a:t>
            </a:r>
          </a:p>
          <a:p>
            <a:pPr marL="342900" indent="-342900">
              <a:buFontTx/>
              <a:buChar char="-"/>
            </a:pPr>
            <a:r>
              <a:rPr lang="en-US" sz="3200" dirty="0"/>
              <a:t>HOW TO ANALYZE QUALITATIVE DATA?</a:t>
            </a:r>
          </a:p>
          <a:p>
            <a:pPr marL="0" indent="0">
              <a:buNone/>
            </a:pPr>
            <a:endParaRPr lang="ru-RU" dirty="0"/>
          </a:p>
        </p:txBody>
      </p:sp>
      <p:pic>
        <p:nvPicPr>
          <p:cNvPr id="5" name="Рисунок 4">
            <a:extLst>
              <a:ext uri="{FF2B5EF4-FFF2-40B4-BE49-F238E27FC236}">
                <a16:creationId xmlns:a16="http://schemas.microsoft.com/office/drawing/2014/main" id="{79ADD0E2-5E94-006E-2E9E-F565FEDF4685}"/>
              </a:ext>
            </a:extLst>
          </p:cNvPr>
          <p:cNvPicPr>
            <a:picLocks noChangeAspect="1"/>
          </p:cNvPicPr>
          <p:nvPr/>
        </p:nvPicPr>
        <p:blipFill>
          <a:blip r:embed="rId2"/>
          <a:stretch>
            <a:fillRect/>
          </a:stretch>
        </p:blipFill>
        <p:spPr>
          <a:xfrm>
            <a:off x="611560" y="753192"/>
            <a:ext cx="1296144" cy="1467018"/>
          </a:xfrm>
          <a:prstGeom prst="rect">
            <a:avLst/>
          </a:prstGeom>
        </p:spPr>
      </p:pic>
    </p:spTree>
    <p:extLst>
      <p:ext uri="{BB962C8B-B14F-4D97-AF65-F5344CB8AC3E}">
        <p14:creationId xmlns:p14="http://schemas.microsoft.com/office/powerpoint/2010/main" val="133441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OPEN CODING</a:t>
            </a:r>
            <a:endParaRPr lang="en-MY" dirty="0"/>
          </a:p>
        </p:txBody>
      </p:sp>
      <p:sp>
        <p:nvSpPr>
          <p:cNvPr id="3" name="Content Placeholder 2"/>
          <p:cNvSpPr>
            <a:spLocks noGrp="1"/>
          </p:cNvSpPr>
          <p:nvPr>
            <p:ph idx="1"/>
          </p:nvPr>
        </p:nvSpPr>
        <p:spPr/>
        <p:txBody>
          <a:bodyPr>
            <a:normAutofit/>
          </a:bodyPr>
          <a:lstStyle/>
          <a:p>
            <a:r>
              <a:rPr lang="en-CA" altLang="en-US" sz="2800" dirty="0"/>
              <a:t>Treat data as answers to open-ended questions</a:t>
            </a:r>
          </a:p>
          <a:p>
            <a:endParaRPr lang="en-CA" altLang="en-US" sz="2800" dirty="0"/>
          </a:p>
          <a:p>
            <a:pPr lvl="1"/>
            <a:r>
              <a:rPr lang="en-CA" altLang="en-US" sz="2800" dirty="0"/>
              <a:t>ask data specific questions</a:t>
            </a:r>
          </a:p>
          <a:p>
            <a:pPr lvl="1"/>
            <a:r>
              <a:rPr lang="en-CA" altLang="en-US" sz="2800" dirty="0"/>
              <a:t>assign codes for answers</a:t>
            </a:r>
          </a:p>
          <a:p>
            <a:pPr lvl="1"/>
            <a:r>
              <a:rPr lang="en-CA" altLang="en-US" sz="2800" dirty="0"/>
              <a:t>record theoretical notes</a:t>
            </a:r>
          </a:p>
          <a:p>
            <a:pPr lvl="8"/>
            <a:endParaRPr lang="en-MY" sz="2800" dirty="0"/>
          </a:p>
        </p:txBody>
      </p:sp>
      <p:pic>
        <p:nvPicPr>
          <p:cNvPr id="4" name="Picture 3"/>
          <p:cNvPicPr>
            <a:picLocks noChangeAspect="1"/>
          </p:cNvPicPr>
          <p:nvPr/>
        </p:nvPicPr>
        <p:blipFill>
          <a:blip r:embed="rId2"/>
          <a:stretch>
            <a:fillRect/>
          </a:stretch>
        </p:blipFill>
        <p:spPr>
          <a:xfrm>
            <a:off x="6094412" y="4509120"/>
            <a:ext cx="5769992" cy="1847850"/>
          </a:xfrm>
          <a:prstGeom prst="rect">
            <a:avLst/>
          </a:prstGeom>
        </p:spPr>
      </p:pic>
    </p:spTree>
    <p:extLst>
      <p:ext uri="{BB962C8B-B14F-4D97-AF65-F5344CB8AC3E}">
        <p14:creationId xmlns:p14="http://schemas.microsoft.com/office/powerpoint/2010/main" val="10984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 CODING – AN EXAMPLE: </a:t>
            </a:r>
            <a:r>
              <a:rPr lang="en-CA" altLang="en-US" dirty="0"/>
              <a:t>Calendar Routines</a:t>
            </a:r>
            <a:endParaRPr lang="en-MY" dirty="0"/>
          </a:p>
        </p:txBody>
      </p:sp>
      <p:sp>
        <p:nvSpPr>
          <p:cNvPr id="3" name="Content Placeholder 2"/>
          <p:cNvSpPr>
            <a:spLocks noGrp="1"/>
          </p:cNvSpPr>
          <p:nvPr>
            <p:ph idx="1"/>
          </p:nvPr>
        </p:nvSpPr>
        <p:spPr/>
        <p:txBody>
          <a:bodyPr>
            <a:normAutofit/>
          </a:bodyPr>
          <a:lstStyle/>
          <a:p>
            <a:r>
              <a:rPr lang="en-CA" altLang="en-US" sz="2800" dirty="0"/>
              <a:t>Families were interviewed about their calendar routines </a:t>
            </a:r>
          </a:p>
          <a:p>
            <a:pPr lvl="1">
              <a:buFontTx/>
              <a:buNone/>
            </a:pPr>
            <a:endParaRPr lang="en-CA" altLang="en-US" sz="2800" dirty="0"/>
          </a:p>
          <a:p>
            <a:pPr lvl="1"/>
            <a:r>
              <a:rPr lang="en-CA" altLang="en-US" sz="2800" dirty="0"/>
              <a:t>What calendars they had</a:t>
            </a:r>
          </a:p>
          <a:p>
            <a:pPr lvl="1"/>
            <a:r>
              <a:rPr lang="en-CA" altLang="en-US" sz="2800" dirty="0"/>
              <a:t>Where they kept their calendars</a:t>
            </a:r>
          </a:p>
          <a:p>
            <a:pPr lvl="1"/>
            <a:r>
              <a:rPr lang="en-CA" altLang="en-US" sz="2800" dirty="0"/>
              <a:t>What types of events they recorded</a:t>
            </a:r>
          </a:p>
          <a:p>
            <a:pPr lvl="1"/>
            <a:r>
              <a:rPr lang="en-CA" altLang="en-US" sz="2800" dirty="0"/>
              <a:t>…</a:t>
            </a:r>
          </a:p>
          <a:p>
            <a:pPr lvl="8"/>
            <a:endParaRPr lang="en-MY" sz="2800" dirty="0"/>
          </a:p>
        </p:txBody>
      </p:sp>
      <p:sp>
        <p:nvSpPr>
          <p:cNvPr id="5" name="Text Box 9"/>
          <p:cNvSpPr txBox="1">
            <a:spLocks noChangeArrowheads="1"/>
          </p:cNvSpPr>
          <p:nvPr/>
        </p:nvSpPr>
        <p:spPr bwMode="auto">
          <a:xfrm>
            <a:off x="6166420" y="1484784"/>
            <a:ext cx="1641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1400" dirty="0"/>
              <a:t>(</a:t>
            </a:r>
            <a:r>
              <a:rPr lang="en-CA" altLang="en-US" sz="1400" dirty="0" err="1"/>
              <a:t>Neustaedter</a:t>
            </a:r>
            <a:r>
              <a:rPr lang="en-CA" altLang="en-US" sz="1400" dirty="0"/>
              <a:t>, 2007)</a:t>
            </a:r>
          </a:p>
        </p:txBody>
      </p:sp>
    </p:spTree>
    <p:extLst>
      <p:ext uri="{BB962C8B-B14F-4D97-AF65-F5344CB8AC3E}">
        <p14:creationId xmlns:p14="http://schemas.microsoft.com/office/powerpoint/2010/main" val="246651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CA" altLang="en-US" dirty="0"/>
              <a:t>Example: Calendar Routines</a:t>
            </a:r>
          </a:p>
        </p:txBody>
      </p:sp>
      <p:sp>
        <p:nvSpPr>
          <p:cNvPr id="86019" name="Rectangle 3"/>
          <p:cNvSpPr>
            <a:spLocks noGrp="1" noChangeArrowheads="1"/>
          </p:cNvSpPr>
          <p:nvPr>
            <p:ph idx="1"/>
          </p:nvPr>
        </p:nvSpPr>
        <p:spPr/>
        <p:txBody>
          <a:bodyPr/>
          <a:lstStyle/>
          <a:p>
            <a:r>
              <a:rPr lang="en-CA" altLang="en-US" dirty="0"/>
              <a:t>Step 1: translate field notes </a:t>
            </a:r>
            <a:r>
              <a:rPr lang="en-CA" altLang="en-US" sz="2000" dirty="0"/>
              <a:t>(optional)</a:t>
            </a:r>
          </a:p>
        </p:txBody>
      </p:sp>
      <p:pic>
        <p:nvPicPr>
          <p:cNvPr id="86020" name="Picture 4" descr="calendar notes1"/>
          <p:cNvPicPr>
            <a:picLocks noChangeAspect="1" noChangeArrowheads="1"/>
          </p:cNvPicPr>
          <p:nvPr/>
        </p:nvPicPr>
        <p:blipFill>
          <a:blip r:embed="rId2" cstate="print">
            <a:extLst>
              <a:ext uri="{28A0092B-C50C-407E-A947-70E740481C1C}">
                <a14:useLocalDpi xmlns:a14="http://schemas.microsoft.com/office/drawing/2010/main" val="0"/>
              </a:ext>
            </a:extLst>
          </a:blip>
          <a:srcRect b="8032"/>
          <a:stretch>
            <a:fillRect/>
          </a:stretch>
        </p:blipFill>
        <p:spPr bwMode="auto">
          <a:xfrm>
            <a:off x="1994727" y="2492519"/>
            <a:ext cx="3130550" cy="3959225"/>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0556" y="2075709"/>
            <a:ext cx="30099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Line 6"/>
          <p:cNvSpPr>
            <a:spLocks noChangeShapeType="1"/>
          </p:cNvSpPr>
          <p:nvPr/>
        </p:nvSpPr>
        <p:spPr bwMode="auto">
          <a:xfrm>
            <a:off x="5302324" y="4111695"/>
            <a:ext cx="1944687" cy="0"/>
          </a:xfrm>
          <a:prstGeom prst="line">
            <a:avLst/>
          </a:prstGeom>
          <a:noFill/>
          <a:ln w="381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86023" name="Text Box 7"/>
          <p:cNvSpPr txBox="1">
            <a:spLocks noChangeArrowheads="1"/>
          </p:cNvSpPr>
          <p:nvPr/>
        </p:nvSpPr>
        <p:spPr bwMode="auto">
          <a:xfrm>
            <a:off x="1038562" y="5847061"/>
            <a:ext cx="9172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paper</a:t>
            </a:r>
          </a:p>
        </p:txBody>
      </p:sp>
      <p:sp>
        <p:nvSpPr>
          <p:cNvPr id="86024" name="Text Box 8"/>
          <p:cNvSpPr txBox="1">
            <a:spLocks noChangeArrowheads="1"/>
          </p:cNvSpPr>
          <p:nvPr/>
        </p:nvSpPr>
        <p:spPr bwMode="auto">
          <a:xfrm>
            <a:off x="9287772" y="5977467"/>
            <a:ext cx="948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digital</a:t>
            </a:r>
          </a:p>
        </p:txBody>
      </p:sp>
    </p:spTree>
    <p:extLst>
      <p:ext uri="{BB962C8B-B14F-4D97-AF65-F5344CB8AC3E}">
        <p14:creationId xmlns:p14="http://schemas.microsoft.com/office/powerpoint/2010/main" val="385326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CA" altLang="en-US"/>
              <a:t>Example: Calendar Routines</a:t>
            </a:r>
          </a:p>
        </p:txBody>
      </p:sp>
      <p:sp>
        <p:nvSpPr>
          <p:cNvPr id="87043" name="Rectangle 3"/>
          <p:cNvSpPr>
            <a:spLocks noGrp="1" noChangeArrowheads="1"/>
          </p:cNvSpPr>
          <p:nvPr>
            <p:ph idx="1"/>
          </p:nvPr>
        </p:nvSpPr>
        <p:spPr>
          <a:xfrm>
            <a:off x="405780" y="1892300"/>
            <a:ext cx="8675687" cy="4965700"/>
          </a:xfrm>
        </p:spPr>
        <p:txBody>
          <a:bodyPr/>
          <a:lstStyle/>
          <a:p>
            <a:r>
              <a:rPr lang="en-CA" altLang="en-US" dirty="0"/>
              <a:t>Step 2: list questions / focal points</a:t>
            </a:r>
            <a:endParaRPr lang="en-CA" altLang="en-US" sz="2000" dirty="0"/>
          </a:p>
        </p:txBody>
      </p:sp>
      <p:sp>
        <p:nvSpPr>
          <p:cNvPr id="87051" name="Text Box 11"/>
          <p:cNvSpPr txBox="1">
            <a:spLocks noChangeArrowheads="1"/>
          </p:cNvSpPr>
          <p:nvPr/>
        </p:nvSpPr>
        <p:spPr bwMode="auto">
          <a:xfrm>
            <a:off x="3070226" y="2224088"/>
            <a:ext cx="61928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dirty="0">
                <a:latin typeface="Tahoma" panose="020B0604030504040204" pitchFamily="34" charset="0"/>
              </a:rPr>
              <a:t>Where do families keep their calendars?</a:t>
            </a:r>
          </a:p>
          <a:p>
            <a:r>
              <a:rPr lang="en-CA" altLang="en-US" dirty="0">
                <a:latin typeface="Tahoma" panose="020B0604030504040204" pitchFamily="34" charset="0"/>
              </a:rPr>
              <a:t>What uses do they have for their calendars?</a:t>
            </a:r>
          </a:p>
          <a:p>
            <a:r>
              <a:rPr lang="en-CA" altLang="en-US" dirty="0">
                <a:latin typeface="Tahoma" panose="020B0604030504040204" pitchFamily="34" charset="0"/>
              </a:rPr>
              <a:t>Who adds to the calendars?</a:t>
            </a:r>
          </a:p>
          <a:p>
            <a:r>
              <a:rPr lang="en-CA" altLang="en-US" dirty="0">
                <a:latin typeface="Tahoma" panose="020B0604030504040204" pitchFamily="34" charset="0"/>
              </a:rPr>
              <a:t>When do people check the calendars?</a:t>
            </a:r>
          </a:p>
          <a:p>
            <a:r>
              <a:rPr lang="en-CA" altLang="en-US" dirty="0">
                <a:latin typeface="Tahoma" panose="020B0604030504040204" pitchFamily="34" charset="0"/>
              </a:rPr>
              <a:t>…</a:t>
            </a:r>
          </a:p>
          <a:p>
            <a:endParaRPr lang="en-CA" altLang="en-US" dirty="0">
              <a:latin typeface="Tahoma" panose="020B0604030504040204" pitchFamily="34" charset="0"/>
            </a:endParaRPr>
          </a:p>
          <a:p>
            <a:r>
              <a:rPr lang="en-CA" altLang="en-US" dirty="0">
                <a:latin typeface="Tahoma" panose="020B0604030504040204" pitchFamily="34" charset="0"/>
              </a:rPr>
              <a:t>(you may end up adding to this list as you go through your data)</a:t>
            </a:r>
          </a:p>
        </p:txBody>
      </p:sp>
    </p:spTree>
    <p:extLst>
      <p:ext uri="{BB962C8B-B14F-4D97-AF65-F5344CB8AC3E}">
        <p14:creationId xmlns:p14="http://schemas.microsoft.com/office/powerpoint/2010/main" val="410635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CA" altLang="en-US"/>
              <a:t>Example: Calendar Routines</a:t>
            </a:r>
          </a:p>
        </p:txBody>
      </p:sp>
      <p:sp>
        <p:nvSpPr>
          <p:cNvPr id="88067"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Rectangle 6"/>
          <p:cNvSpPr>
            <a:spLocks noChangeArrowheads="1"/>
          </p:cNvSpPr>
          <p:nvPr/>
        </p:nvSpPr>
        <p:spPr bwMode="auto">
          <a:xfrm>
            <a:off x="2422526" y="5876926"/>
            <a:ext cx="5198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Where do families keep their calendars?</a:t>
            </a:r>
          </a:p>
        </p:txBody>
      </p:sp>
    </p:spTree>
    <p:extLst>
      <p:ext uri="{BB962C8B-B14F-4D97-AF65-F5344CB8AC3E}">
        <p14:creationId xmlns:p14="http://schemas.microsoft.com/office/powerpoint/2010/main" val="405713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7" name="Picture 9"/>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0" name="Rectangle 2"/>
          <p:cNvSpPr>
            <a:spLocks noGrp="1" noChangeArrowheads="1"/>
          </p:cNvSpPr>
          <p:nvPr>
            <p:ph type="title"/>
          </p:nvPr>
        </p:nvSpPr>
        <p:spPr/>
        <p:txBody>
          <a:bodyPr/>
          <a:lstStyle/>
          <a:p>
            <a:r>
              <a:rPr lang="en-CA" altLang="en-US"/>
              <a:t>Example: Calendar Routines</a:t>
            </a:r>
          </a:p>
        </p:txBody>
      </p:sp>
      <p:sp>
        <p:nvSpPr>
          <p:cNvPr id="89091"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Rectangle 5"/>
          <p:cNvSpPr>
            <a:spLocks noChangeArrowheads="1"/>
          </p:cNvSpPr>
          <p:nvPr/>
        </p:nvSpPr>
        <p:spPr bwMode="auto">
          <a:xfrm>
            <a:off x="2422526" y="5876926"/>
            <a:ext cx="5198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Where do families keep their calendars?</a:t>
            </a:r>
          </a:p>
        </p:txBody>
      </p:sp>
      <p:sp>
        <p:nvSpPr>
          <p:cNvPr id="89094" name="Text Box 6"/>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89095" name="Line 7"/>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89096" name="Rectangle 8"/>
          <p:cNvSpPr>
            <a:spLocks noChangeArrowheads="1"/>
          </p:cNvSpPr>
          <p:nvPr/>
        </p:nvSpPr>
        <p:spPr bwMode="auto">
          <a:xfrm>
            <a:off x="8181975" y="2781301"/>
            <a:ext cx="26838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Calendar Locations:</a:t>
            </a:r>
          </a:p>
          <a:p>
            <a:endParaRPr lang="en-CA" altLang="en-US" b="1"/>
          </a:p>
          <a:p>
            <a:r>
              <a:rPr lang="en-CA" altLang="en-US"/>
              <a:t>[KI] – the kitchen</a:t>
            </a:r>
          </a:p>
        </p:txBody>
      </p:sp>
      <p:sp>
        <p:nvSpPr>
          <p:cNvPr id="89098" name="Text Box 10"/>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89102" name="Line 14"/>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89103" name="Text Box 15"/>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Tree>
    <p:extLst>
      <p:ext uri="{BB962C8B-B14F-4D97-AF65-F5344CB8AC3E}">
        <p14:creationId xmlns:p14="http://schemas.microsoft.com/office/powerpoint/2010/main" val="303908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CA" altLang="en-US"/>
              <a:t>Example: Calendar Routines</a:t>
            </a:r>
          </a:p>
        </p:txBody>
      </p:sp>
      <p:sp>
        <p:nvSpPr>
          <p:cNvPr id="90115"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7" name="Rectangle 5"/>
          <p:cNvSpPr>
            <a:spLocks noChangeArrowheads="1"/>
          </p:cNvSpPr>
          <p:nvPr/>
        </p:nvSpPr>
        <p:spPr bwMode="auto">
          <a:xfrm>
            <a:off x="2422526" y="5876926"/>
            <a:ext cx="5198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Where do families keep their calendars?</a:t>
            </a:r>
          </a:p>
        </p:txBody>
      </p:sp>
      <p:sp>
        <p:nvSpPr>
          <p:cNvPr id="90118" name="Text Box 6"/>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90119" name="Line 7"/>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90120" name="Rectangle 8"/>
          <p:cNvSpPr>
            <a:spLocks noChangeArrowheads="1"/>
          </p:cNvSpPr>
          <p:nvPr/>
        </p:nvSpPr>
        <p:spPr bwMode="auto">
          <a:xfrm>
            <a:off x="8181975" y="2781300"/>
            <a:ext cx="26838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Calendar Locations:</a:t>
            </a:r>
          </a:p>
          <a:p>
            <a:endParaRPr lang="en-CA" altLang="en-US" b="1"/>
          </a:p>
          <a:p>
            <a:r>
              <a:rPr lang="en-CA" altLang="en-US"/>
              <a:t>[KI] – the kitchen</a:t>
            </a:r>
          </a:p>
          <a:p>
            <a:r>
              <a:rPr lang="en-CA" altLang="en-US"/>
              <a:t>[CR] – child’s room</a:t>
            </a:r>
          </a:p>
        </p:txBody>
      </p:sp>
      <p:sp>
        <p:nvSpPr>
          <p:cNvPr id="90121" name="Text Box 9"/>
          <p:cNvSpPr txBox="1">
            <a:spLocks noChangeArrowheads="1"/>
          </p:cNvSpPr>
          <p:nvPr/>
        </p:nvSpPr>
        <p:spPr bwMode="auto">
          <a:xfrm>
            <a:off x="7031038" y="537368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[CR]</a:t>
            </a:r>
          </a:p>
        </p:txBody>
      </p:sp>
      <p:sp>
        <p:nvSpPr>
          <p:cNvPr id="90122" name="Line 10"/>
          <p:cNvSpPr>
            <a:spLocks noChangeShapeType="1"/>
          </p:cNvSpPr>
          <p:nvPr/>
        </p:nvSpPr>
        <p:spPr bwMode="auto">
          <a:xfrm flipH="1" flipV="1">
            <a:off x="6094413" y="5373689"/>
            <a:ext cx="1008063" cy="288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extLst>
      <p:ext uri="{BB962C8B-B14F-4D97-AF65-F5344CB8AC3E}">
        <p14:creationId xmlns:p14="http://schemas.microsoft.com/office/powerpoint/2010/main" val="6612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CA" altLang="en-US"/>
              <a:t>Example: Calendar Routines</a:t>
            </a:r>
          </a:p>
        </p:txBody>
      </p:sp>
      <p:sp>
        <p:nvSpPr>
          <p:cNvPr id="91139"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Rectangle 5"/>
          <p:cNvSpPr>
            <a:spLocks noChangeArrowheads="1"/>
          </p:cNvSpPr>
          <p:nvPr/>
        </p:nvSpPr>
        <p:spPr bwMode="auto">
          <a:xfrm>
            <a:off x="2294838" y="5778809"/>
            <a:ext cx="5132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Continue for the remaining questions….</a:t>
            </a:r>
          </a:p>
        </p:txBody>
      </p:sp>
      <p:sp>
        <p:nvSpPr>
          <p:cNvPr id="91142" name="Text Box 6"/>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91143" name="Line 7"/>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91144" name="Rectangle 8"/>
          <p:cNvSpPr>
            <a:spLocks noChangeArrowheads="1"/>
          </p:cNvSpPr>
          <p:nvPr/>
        </p:nvSpPr>
        <p:spPr bwMode="auto">
          <a:xfrm>
            <a:off x="8181975" y="2781300"/>
            <a:ext cx="26838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Calendar Locations:</a:t>
            </a:r>
          </a:p>
          <a:p>
            <a:endParaRPr lang="en-CA" altLang="en-US" b="1"/>
          </a:p>
          <a:p>
            <a:r>
              <a:rPr lang="en-CA" altLang="en-US"/>
              <a:t>[KI] – the kitchen</a:t>
            </a:r>
          </a:p>
          <a:p>
            <a:r>
              <a:rPr lang="en-CA" altLang="en-US"/>
              <a:t>[CR] – child’s room</a:t>
            </a:r>
          </a:p>
        </p:txBody>
      </p:sp>
      <p:sp>
        <p:nvSpPr>
          <p:cNvPr id="91145" name="Text Box 9"/>
          <p:cNvSpPr txBox="1">
            <a:spLocks noChangeArrowheads="1"/>
          </p:cNvSpPr>
          <p:nvPr/>
        </p:nvSpPr>
        <p:spPr bwMode="auto">
          <a:xfrm>
            <a:off x="7031038" y="537368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[CR]</a:t>
            </a:r>
          </a:p>
        </p:txBody>
      </p:sp>
      <p:sp>
        <p:nvSpPr>
          <p:cNvPr id="91146" name="Line 10"/>
          <p:cNvSpPr>
            <a:spLocks noChangeShapeType="1"/>
          </p:cNvSpPr>
          <p:nvPr/>
        </p:nvSpPr>
        <p:spPr bwMode="auto">
          <a:xfrm flipH="1" flipV="1">
            <a:off x="6094413" y="5373689"/>
            <a:ext cx="1008063" cy="288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extLst>
      <p:ext uri="{BB962C8B-B14F-4D97-AF65-F5344CB8AC3E}">
        <p14:creationId xmlns:p14="http://schemas.microsoft.com/office/powerpoint/2010/main" val="8961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CA" altLang="en-US" dirty="0"/>
              <a:t>Example: Calendar Routines</a:t>
            </a:r>
          </a:p>
        </p:txBody>
      </p:sp>
      <p:sp>
        <p:nvSpPr>
          <p:cNvPr id="131075" name="Rectangle 3"/>
          <p:cNvSpPr>
            <a:spLocks noGrp="1" noChangeArrowheads="1"/>
          </p:cNvSpPr>
          <p:nvPr>
            <p:ph idx="1"/>
          </p:nvPr>
        </p:nvSpPr>
        <p:spPr/>
        <p:txBody>
          <a:bodyPr>
            <a:normAutofit/>
          </a:bodyPr>
          <a:lstStyle/>
          <a:p>
            <a:r>
              <a:rPr lang="en-CA" altLang="en-US" sz="2800" dirty="0"/>
              <a:t>The result:</a:t>
            </a:r>
          </a:p>
          <a:p>
            <a:pPr lvl="1"/>
            <a:r>
              <a:rPr lang="en-CA" altLang="en-US" sz="2800" dirty="0"/>
              <a:t>list of codes</a:t>
            </a:r>
          </a:p>
          <a:p>
            <a:pPr lvl="1"/>
            <a:r>
              <a:rPr lang="en-CA" altLang="en-US" sz="2800" dirty="0"/>
              <a:t>frequency of each code</a:t>
            </a:r>
          </a:p>
          <a:p>
            <a:pPr lvl="1"/>
            <a:r>
              <a:rPr lang="en-CA" altLang="en-US" sz="2800" dirty="0"/>
              <a:t>a sense of the importance of each code</a:t>
            </a:r>
          </a:p>
          <a:p>
            <a:pPr lvl="1"/>
            <a:endParaRPr lang="en-CA" altLang="en-US" sz="2800" dirty="0"/>
          </a:p>
          <a:p>
            <a:pPr lvl="1"/>
            <a:r>
              <a:rPr lang="en-CA" altLang="en-US" sz="2800" dirty="0"/>
              <a:t>frequency != importance</a:t>
            </a:r>
          </a:p>
        </p:txBody>
      </p:sp>
    </p:spTree>
    <p:extLst>
      <p:ext uri="{BB962C8B-B14F-4D97-AF65-F5344CB8AC3E}">
        <p14:creationId xmlns:p14="http://schemas.microsoft.com/office/powerpoint/2010/main" val="271906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n-CA" altLang="en-US" dirty="0"/>
              <a:t>OPEN CODING - EXAMPLE 2: CALENDAR CONTENTS</a:t>
            </a:r>
          </a:p>
        </p:txBody>
      </p:sp>
      <p:sp>
        <p:nvSpPr>
          <p:cNvPr id="95235" name="Rectangle 3"/>
          <p:cNvSpPr>
            <a:spLocks noGrp="1" noChangeArrowheads="1"/>
          </p:cNvSpPr>
          <p:nvPr>
            <p:ph idx="1"/>
          </p:nvPr>
        </p:nvSpPr>
        <p:spPr/>
        <p:txBody>
          <a:bodyPr/>
          <a:lstStyle/>
          <a:p>
            <a:r>
              <a:rPr lang="en-CA" altLang="en-US" dirty="0"/>
              <a:t>Pictures were taken of family calendars</a:t>
            </a:r>
          </a:p>
          <a:p>
            <a:pPr lvl="1"/>
            <a:endParaRPr lang="en-CA" altLang="en-US" sz="2400" dirty="0"/>
          </a:p>
          <a:p>
            <a:endParaRPr lang="en-CA" altLang="en-US" dirty="0"/>
          </a:p>
          <a:p>
            <a:pPr lvl="1"/>
            <a:endParaRPr lang="en-CA" altLang="en-US" dirty="0"/>
          </a:p>
          <a:p>
            <a:pPr lvl="1">
              <a:buFontTx/>
              <a:buNone/>
            </a:pPr>
            <a:endParaRPr lang="en-CA" altLang="en-US" sz="1800" dirty="0"/>
          </a:p>
          <a:p>
            <a:pPr lvl="1"/>
            <a:endParaRPr lang="en-CA" altLang="en-US" sz="1800" dirty="0"/>
          </a:p>
        </p:txBody>
      </p:sp>
      <p:sp>
        <p:nvSpPr>
          <p:cNvPr id="95236" name="Text Box 4"/>
          <p:cNvSpPr txBox="1">
            <a:spLocks noChangeArrowheads="1"/>
          </p:cNvSpPr>
          <p:nvPr/>
        </p:nvSpPr>
        <p:spPr bwMode="auto">
          <a:xfrm>
            <a:off x="5360443" y="1857580"/>
            <a:ext cx="1637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1400" dirty="0"/>
              <a:t>(</a:t>
            </a:r>
            <a:r>
              <a:rPr lang="en-CA" altLang="en-US" sz="1400" dirty="0" err="1"/>
              <a:t>Neustaedter</a:t>
            </a:r>
            <a:r>
              <a:rPr lang="en-CA" altLang="en-US" sz="1400" dirty="0"/>
              <a:t>, 2007)</a:t>
            </a:r>
          </a:p>
        </p:txBody>
      </p:sp>
      <p:pic>
        <p:nvPicPr>
          <p:cNvPr id="9523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6777" y="2492896"/>
            <a:ext cx="5256213"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60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3852" y="36621"/>
            <a:ext cx="10055781" cy="1609344"/>
          </a:xfrm>
        </p:spPr>
        <p:txBody>
          <a:bodyPr>
            <a:normAutofit/>
          </a:bodyPr>
          <a:lstStyle/>
          <a:p>
            <a:pPr algn="ctr"/>
            <a:r>
              <a:rPr lang="en-US" dirty="0"/>
              <a:t>QUALITATIVE RESEARCH</a:t>
            </a:r>
            <a:endParaRPr lang="en-MY" dirty="0"/>
          </a:p>
        </p:txBody>
      </p:sp>
      <p:sp>
        <p:nvSpPr>
          <p:cNvPr id="2" name="Content Placeholder 1"/>
          <p:cNvSpPr>
            <a:spLocks noGrp="1"/>
          </p:cNvSpPr>
          <p:nvPr>
            <p:ph idx="1"/>
          </p:nvPr>
        </p:nvSpPr>
        <p:spPr>
          <a:xfrm>
            <a:off x="693812" y="1645965"/>
            <a:ext cx="10081120" cy="4680520"/>
          </a:xfrm>
        </p:spPr>
        <p:txBody>
          <a:bodyPr>
            <a:noAutofit/>
          </a:bodyPr>
          <a:lstStyle/>
          <a:p>
            <a:pPr hangingPunct="0">
              <a:lnSpc>
                <a:spcPct val="93000"/>
              </a:lnSpc>
              <a:spcBef>
                <a:spcPts val="688"/>
              </a:spcBef>
              <a:buNone/>
              <a:tabLst>
                <a:tab pos="723900" algn="l"/>
                <a:tab pos="1447800" algn="l"/>
                <a:tab pos="2171700" algn="l"/>
                <a:tab pos="2895600" algn="l"/>
                <a:tab pos="3619500" algn="l"/>
              </a:tabLst>
            </a:pPr>
            <a:r>
              <a:rPr lang="en-US" sz="2400" dirty="0"/>
              <a:t> </a:t>
            </a:r>
            <a:r>
              <a:rPr lang="en-GB" altLang="en-US" sz="2400" b="1" dirty="0"/>
              <a:t>Qualitative research is an inquiry approach in which the inquirer:</a:t>
            </a:r>
          </a:p>
          <a:p>
            <a:pPr hangingPunct="0">
              <a:lnSpc>
                <a:spcPct val="93000"/>
              </a:lnSpc>
              <a:spcBef>
                <a:spcPts val="688"/>
              </a:spcBef>
              <a:buNone/>
              <a:tabLst>
                <a:tab pos="723900" algn="l"/>
                <a:tab pos="1447800" algn="l"/>
                <a:tab pos="2171700" algn="l"/>
                <a:tab pos="2895600" algn="l"/>
                <a:tab pos="3619500" algn="l"/>
              </a:tabLst>
            </a:pPr>
            <a:endParaRPr lang="en-GB" altLang="en-US" sz="2400" b="1" dirty="0"/>
          </a:p>
          <a:p>
            <a:pPr hangingPunct="0">
              <a:lnSpc>
                <a:spcPct val="93000"/>
              </a:lnSpc>
              <a:spcBef>
                <a:spcPts val="688"/>
              </a:spcBef>
              <a:tabLst>
                <a:tab pos="723900" algn="l"/>
                <a:tab pos="1447800" algn="l"/>
                <a:tab pos="2171700" algn="l"/>
                <a:tab pos="2895600" algn="l"/>
                <a:tab pos="3619500" algn="l"/>
              </a:tabLst>
            </a:pPr>
            <a:r>
              <a:rPr lang="en-GB" altLang="en-US" sz="2400" b="1" dirty="0"/>
              <a:t>explores a central phenomenon (one key concept) </a:t>
            </a:r>
          </a:p>
          <a:p>
            <a:pPr hangingPunct="0">
              <a:lnSpc>
                <a:spcPct val="93000"/>
              </a:lnSpc>
              <a:spcBef>
                <a:spcPts val="688"/>
              </a:spcBef>
              <a:tabLst>
                <a:tab pos="723900" algn="l"/>
                <a:tab pos="1447800" algn="l"/>
                <a:tab pos="2171700" algn="l"/>
                <a:tab pos="2895600" algn="l"/>
                <a:tab pos="3619500" algn="l"/>
              </a:tabLst>
            </a:pPr>
            <a:r>
              <a:rPr lang="en-GB" altLang="en-US" sz="2400" b="1" dirty="0"/>
              <a:t>asks participants broad, general questions</a:t>
            </a:r>
          </a:p>
          <a:p>
            <a:pPr hangingPunct="0">
              <a:lnSpc>
                <a:spcPct val="93000"/>
              </a:lnSpc>
              <a:spcBef>
                <a:spcPts val="688"/>
              </a:spcBef>
              <a:tabLst>
                <a:tab pos="723900" algn="l"/>
                <a:tab pos="1447800" algn="l"/>
                <a:tab pos="2171700" algn="l"/>
                <a:tab pos="2895600" algn="l"/>
                <a:tab pos="3619500" algn="l"/>
              </a:tabLst>
            </a:pPr>
            <a:r>
              <a:rPr lang="en-GB" altLang="en-US" sz="2400" b="1" dirty="0"/>
              <a:t>collects detailed </a:t>
            </a:r>
            <a:r>
              <a:rPr lang="en-GB" altLang="en-US" sz="2800" b="1" dirty="0"/>
              <a:t>views</a:t>
            </a:r>
            <a:r>
              <a:rPr lang="en-GB" altLang="en-US" sz="2400" b="1" dirty="0"/>
              <a:t> of participants in the form of words or images</a:t>
            </a:r>
          </a:p>
          <a:p>
            <a:pPr eaLnBrk="0" hangingPunct="0">
              <a:lnSpc>
                <a:spcPct val="140000"/>
              </a:lnSpc>
              <a:spcBef>
                <a:spcPct val="30000"/>
              </a:spcBef>
            </a:pPr>
            <a:r>
              <a:rPr lang="en-US" altLang="en-US" sz="2400" b="1" dirty="0"/>
              <a:t>Not measurements, but WORDS!</a:t>
            </a:r>
          </a:p>
          <a:p>
            <a:pPr lvl="1" eaLnBrk="0" hangingPunct="0">
              <a:lnSpc>
                <a:spcPct val="140000"/>
              </a:lnSpc>
              <a:spcBef>
                <a:spcPct val="30000"/>
              </a:spcBef>
            </a:pPr>
            <a:r>
              <a:rPr lang="en-US" altLang="en-US" sz="2000" b="1" dirty="0"/>
              <a:t>Instead of asking </a:t>
            </a:r>
            <a:r>
              <a:rPr lang="en-US" altLang="en-US" sz="2000" b="1" dirty="0">
                <a:solidFill>
                  <a:srgbClr val="FF0000"/>
                </a:solidFill>
              </a:rPr>
              <a:t>how many</a:t>
            </a:r>
            <a:r>
              <a:rPr lang="en-US" altLang="en-US" sz="2000" b="1" dirty="0"/>
              <a:t> times someone purchased an item, you ask "</a:t>
            </a:r>
            <a:r>
              <a:rPr lang="en-US" altLang="en-US" sz="2000" b="1" dirty="0">
                <a:solidFill>
                  <a:srgbClr val="FF0000"/>
                </a:solidFill>
              </a:rPr>
              <a:t>WHY...?"</a:t>
            </a:r>
          </a:p>
          <a:p>
            <a:pPr lvl="1" eaLnBrk="0" hangingPunct="0">
              <a:lnSpc>
                <a:spcPct val="140000"/>
              </a:lnSpc>
              <a:spcBef>
                <a:spcPct val="30000"/>
              </a:spcBef>
            </a:pPr>
            <a:r>
              <a:rPr lang="en-US" altLang="en-US" sz="2000" b="1" dirty="0"/>
              <a:t>Typically the samples are small, and not "random"</a:t>
            </a:r>
          </a:p>
          <a:p>
            <a:endParaRPr lang="en-MY" sz="2400" dirty="0"/>
          </a:p>
          <a:p>
            <a:endParaRPr lang="en-MY"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31" y="4725144"/>
            <a:ext cx="3028950" cy="201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8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CA" altLang="en-US"/>
              <a:t>Example: Calendar Contents</a:t>
            </a:r>
          </a:p>
        </p:txBody>
      </p:sp>
      <p:sp>
        <p:nvSpPr>
          <p:cNvPr id="96259" name="Rectangle 3"/>
          <p:cNvSpPr>
            <a:spLocks noGrp="1" noChangeArrowheads="1"/>
          </p:cNvSpPr>
          <p:nvPr>
            <p:ph idx="1"/>
          </p:nvPr>
        </p:nvSpPr>
        <p:spPr>
          <a:xfrm>
            <a:off x="477788" y="1892300"/>
            <a:ext cx="8675687" cy="4965700"/>
          </a:xfrm>
        </p:spPr>
        <p:txBody>
          <a:bodyPr/>
          <a:lstStyle/>
          <a:p>
            <a:r>
              <a:rPr lang="en-CA" altLang="en-US" dirty="0"/>
              <a:t>Step 1: list questions / focal points</a:t>
            </a:r>
            <a:endParaRPr lang="en-CA" altLang="en-US" sz="2000" dirty="0"/>
          </a:p>
        </p:txBody>
      </p:sp>
      <p:sp>
        <p:nvSpPr>
          <p:cNvPr id="96260" name="Text Box 4"/>
          <p:cNvSpPr txBox="1">
            <a:spLocks noChangeArrowheads="1"/>
          </p:cNvSpPr>
          <p:nvPr/>
        </p:nvSpPr>
        <p:spPr bwMode="auto">
          <a:xfrm>
            <a:off x="3070225" y="2224088"/>
            <a:ext cx="72009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latin typeface="Tahoma" panose="020B0604030504040204" pitchFamily="34" charset="0"/>
              </a:rPr>
              <a:t>What type of events are on the calendar?</a:t>
            </a:r>
          </a:p>
          <a:p>
            <a:r>
              <a:rPr lang="en-CA" altLang="en-US">
                <a:latin typeface="Tahoma" panose="020B0604030504040204" pitchFamily="34" charset="0"/>
              </a:rPr>
              <a:t>Who are the events for?</a:t>
            </a:r>
          </a:p>
          <a:p>
            <a:r>
              <a:rPr lang="en-CA" altLang="en-US">
                <a:latin typeface="Tahoma" panose="020B0604030504040204" pitchFamily="34" charset="0"/>
              </a:rPr>
              <a:t>What other markings are made on the calendar?</a:t>
            </a:r>
          </a:p>
          <a:p>
            <a:r>
              <a:rPr lang="en-CA" altLang="en-US">
                <a:latin typeface="Tahoma" panose="020B0604030504040204" pitchFamily="34" charset="0"/>
              </a:rPr>
              <a:t>…</a:t>
            </a:r>
          </a:p>
          <a:p>
            <a:endParaRPr lang="en-CA" altLang="en-US">
              <a:latin typeface="Tahoma" panose="020B0604030504040204" pitchFamily="34" charset="0"/>
            </a:endParaRPr>
          </a:p>
          <a:p>
            <a:r>
              <a:rPr lang="en-CA" altLang="en-US">
                <a:latin typeface="Tahoma" panose="020B0604030504040204" pitchFamily="34" charset="0"/>
              </a:rPr>
              <a:t>(you may end up adding to this list as you go through your data)</a:t>
            </a:r>
          </a:p>
        </p:txBody>
      </p:sp>
    </p:spTree>
    <p:extLst>
      <p:ext uri="{BB962C8B-B14F-4D97-AF65-F5344CB8AC3E}">
        <p14:creationId xmlns:p14="http://schemas.microsoft.com/office/powerpoint/2010/main" val="29218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CA" altLang="en-US"/>
              <a:t>Example: Calendar Contents</a:t>
            </a:r>
          </a:p>
        </p:txBody>
      </p:sp>
      <p:sp>
        <p:nvSpPr>
          <p:cNvPr id="97283" name="Rectangle 3"/>
          <p:cNvSpPr>
            <a:spLocks noGrp="1" noChangeArrowheads="1"/>
          </p:cNvSpPr>
          <p:nvPr>
            <p:ph idx="1"/>
          </p:nvPr>
        </p:nvSpPr>
        <p:spPr>
          <a:xfrm>
            <a:off x="851620" y="1889294"/>
            <a:ext cx="8675687" cy="4276010"/>
          </a:xfrm>
        </p:spPr>
        <p:txBody>
          <a:bodyPr/>
          <a:lstStyle/>
          <a:p>
            <a:r>
              <a:rPr lang="en-CA" altLang="en-US" dirty="0"/>
              <a:t>Step 2: go through data and ask questions</a:t>
            </a:r>
          </a:p>
        </p:txBody>
      </p:sp>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276" y="2476818"/>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7" name="Rectangle 7"/>
          <p:cNvSpPr>
            <a:spLocks noChangeArrowheads="1"/>
          </p:cNvSpPr>
          <p:nvPr/>
        </p:nvSpPr>
        <p:spPr bwMode="auto">
          <a:xfrm>
            <a:off x="5189464" y="5562114"/>
            <a:ext cx="547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What types of events are on the calendar?</a:t>
            </a:r>
          </a:p>
        </p:txBody>
      </p:sp>
    </p:spTree>
    <p:extLst>
      <p:ext uri="{BB962C8B-B14F-4D97-AF65-F5344CB8AC3E}">
        <p14:creationId xmlns:p14="http://schemas.microsoft.com/office/powerpoint/2010/main" val="2187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CA" altLang="en-US"/>
              <a:t>Example: Calendar Contents</a:t>
            </a:r>
          </a:p>
        </p:txBody>
      </p:sp>
      <p:sp>
        <p:nvSpPr>
          <p:cNvPr id="99331" name="Rectangle 3"/>
          <p:cNvSpPr>
            <a:spLocks noGrp="1" noChangeArrowheads="1"/>
          </p:cNvSpPr>
          <p:nvPr>
            <p:ph idx="1"/>
          </p:nvPr>
        </p:nvSpPr>
        <p:spPr>
          <a:xfrm>
            <a:off x="408781" y="2060848"/>
            <a:ext cx="8675687" cy="3816078"/>
          </a:xfrm>
        </p:spPr>
        <p:txBody>
          <a:bodyPr/>
          <a:lstStyle/>
          <a:p>
            <a:r>
              <a:rPr lang="en-CA" altLang="en-US" dirty="0"/>
              <a:t>Step 2: go through data and ask questions</a:t>
            </a: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565400"/>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3" name="Rectangle 5"/>
          <p:cNvSpPr>
            <a:spLocks noChangeArrowheads="1"/>
          </p:cNvSpPr>
          <p:nvPr/>
        </p:nvSpPr>
        <p:spPr bwMode="auto">
          <a:xfrm>
            <a:off x="2422526" y="5876926"/>
            <a:ext cx="547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What types of events are on the calendar?</a:t>
            </a:r>
          </a:p>
        </p:txBody>
      </p:sp>
      <p:sp>
        <p:nvSpPr>
          <p:cNvPr id="99334" name="Rectangle 6"/>
          <p:cNvSpPr>
            <a:spLocks noChangeArrowheads="1"/>
          </p:cNvSpPr>
          <p:nvPr/>
        </p:nvSpPr>
        <p:spPr bwMode="auto">
          <a:xfrm>
            <a:off x="8181975" y="2781301"/>
            <a:ext cx="26413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Types of Events:</a:t>
            </a:r>
          </a:p>
          <a:p>
            <a:endParaRPr lang="en-CA" altLang="en-US" b="1"/>
          </a:p>
          <a:p>
            <a:r>
              <a:rPr lang="en-CA" altLang="en-US"/>
              <a:t>[FO] – family outing</a:t>
            </a:r>
          </a:p>
        </p:txBody>
      </p:sp>
      <p:sp>
        <p:nvSpPr>
          <p:cNvPr id="99335" name="Text Box 7"/>
          <p:cNvSpPr txBox="1">
            <a:spLocks noChangeArrowheads="1"/>
          </p:cNvSpPr>
          <p:nvPr/>
        </p:nvSpPr>
        <p:spPr bwMode="auto">
          <a:xfrm>
            <a:off x="2854325" y="2852738"/>
            <a:ext cx="805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[FO]</a:t>
            </a:r>
          </a:p>
        </p:txBody>
      </p:sp>
    </p:spTree>
    <p:extLst>
      <p:ext uri="{BB962C8B-B14F-4D97-AF65-F5344CB8AC3E}">
        <p14:creationId xmlns:p14="http://schemas.microsoft.com/office/powerpoint/2010/main" val="40828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CA" altLang="en-US"/>
              <a:t>Example: Calendar Contents</a:t>
            </a:r>
          </a:p>
        </p:txBody>
      </p:sp>
      <p:sp>
        <p:nvSpPr>
          <p:cNvPr id="98307" name="Rectangle 3"/>
          <p:cNvSpPr>
            <a:spLocks noGrp="1" noChangeArrowheads="1"/>
          </p:cNvSpPr>
          <p:nvPr>
            <p:ph idx="1"/>
          </p:nvPr>
        </p:nvSpPr>
        <p:spPr>
          <a:xfrm>
            <a:off x="408781" y="1988840"/>
            <a:ext cx="8675687" cy="4248472"/>
          </a:xfrm>
        </p:spPr>
        <p:txBody>
          <a:bodyPr/>
          <a:lstStyle/>
          <a:p>
            <a:r>
              <a:rPr lang="en-CA" altLang="en-US" dirty="0"/>
              <a:t>Step 2: go through data and ask questions</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565400"/>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9" name="Rectangle 5"/>
          <p:cNvSpPr>
            <a:spLocks noChangeArrowheads="1"/>
          </p:cNvSpPr>
          <p:nvPr/>
        </p:nvSpPr>
        <p:spPr bwMode="auto">
          <a:xfrm>
            <a:off x="2422526" y="5876926"/>
            <a:ext cx="547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What types of events are on the calendar?</a:t>
            </a:r>
          </a:p>
        </p:txBody>
      </p:sp>
      <p:sp>
        <p:nvSpPr>
          <p:cNvPr id="98310" name="Rectangle 6"/>
          <p:cNvSpPr>
            <a:spLocks noChangeArrowheads="1"/>
          </p:cNvSpPr>
          <p:nvPr/>
        </p:nvSpPr>
        <p:spPr bwMode="auto">
          <a:xfrm>
            <a:off x="8181975" y="2781300"/>
            <a:ext cx="26413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Types of Events:</a:t>
            </a:r>
          </a:p>
          <a:p>
            <a:endParaRPr lang="en-CA" altLang="en-US" b="1"/>
          </a:p>
          <a:p>
            <a:r>
              <a:rPr lang="en-CA" altLang="en-US"/>
              <a:t>[FO] – family outing</a:t>
            </a:r>
          </a:p>
          <a:p>
            <a:r>
              <a:rPr lang="en-CA" altLang="en-US"/>
              <a:t>[AN] - anniversary</a:t>
            </a:r>
          </a:p>
        </p:txBody>
      </p:sp>
      <p:sp>
        <p:nvSpPr>
          <p:cNvPr id="98311" name="Text Box 7"/>
          <p:cNvSpPr txBox="1">
            <a:spLocks noChangeArrowheads="1"/>
          </p:cNvSpPr>
          <p:nvPr/>
        </p:nvSpPr>
        <p:spPr bwMode="auto">
          <a:xfrm>
            <a:off x="2854325" y="2852738"/>
            <a:ext cx="805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[FO]</a:t>
            </a:r>
          </a:p>
        </p:txBody>
      </p:sp>
      <p:sp>
        <p:nvSpPr>
          <p:cNvPr id="98312" name="Text Box 8"/>
          <p:cNvSpPr txBox="1">
            <a:spLocks noChangeArrowheads="1"/>
          </p:cNvSpPr>
          <p:nvPr/>
        </p:nvSpPr>
        <p:spPr bwMode="auto">
          <a:xfrm>
            <a:off x="2781300" y="4652963"/>
            <a:ext cx="874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[AN]</a:t>
            </a:r>
          </a:p>
        </p:txBody>
      </p:sp>
    </p:spTree>
    <p:extLst>
      <p:ext uri="{BB962C8B-B14F-4D97-AF65-F5344CB8AC3E}">
        <p14:creationId xmlns:p14="http://schemas.microsoft.com/office/powerpoint/2010/main" val="9596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CA" altLang="en-US"/>
              <a:t>Example: Calendar Contents</a:t>
            </a:r>
          </a:p>
        </p:txBody>
      </p:sp>
      <p:sp>
        <p:nvSpPr>
          <p:cNvPr id="107523" name="Rectangle 3"/>
          <p:cNvSpPr>
            <a:spLocks noGrp="1" noChangeArrowheads="1"/>
          </p:cNvSpPr>
          <p:nvPr>
            <p:ph idx="1"/>
          </p:nvPr>
        </p:nvSpPr>
        <p:spPr>
          <a:xfrm>
            <a:off x="408781" y="1892300"/>
            <a:ext cx="8675687" cy="4446291"/>
          </a:xfrm>
        </p:spPr>
        <p:txBody>
          <a:bodyPr/>
          <a:lstStyle/>
          <a:p>
            <a:r>
              <a:rPr lang="en-CA" altLang="en-US" dirty="0"/>
              <a:t>Step 2: go through data and ask questions</a:t>
            </a:r>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565400"/>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Rectangle 5"/>
          <p:cNvSpPr>
            <a:spLocks noChangeArrowheads="1"/>
          </p:cNvSpPr>
          <p:nvPr/>
        </p:nvSpPr>
        <p:spPr bwMode="auto">
          <a:xfrm>
            <a:off x="2422525" y="5876926"/>
            <a:ext cx="5132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Continue for the remaining questions….</a:t>
            </a:r>
          </a:p>
        </p:txBody>
      </p:sp>
      <p:sp>
        <p:nvSpPr>
          <p:cNvPr id="107526" name="Rectangle 6"/>
          <p:cNvSpPr>
            <a:spLocks noChangeArrowheads="1"/>
          </p:cNvSpPr>
          <p:nvPr/>
        </p:nvSpPr>
        <p:spPr bwMode="auto">
          <a:xfrm>
            <a:off x="8181975" y="2781300"/>
            <a:ext cx="26413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Types of Events:</a:t>
            </a:r>
          </a:p>
          <a:p>
            <a:endParaRPr lang="en-CA" altLang="en-US" b="1"/>
          </a:p>
          <a:p>
            <a:r>
              <a:rPr lang="en-CA" altLang="en-US"/>
              <a:t>[FO] – family outing</a:t>
            </a:r>
          </a:p>
          <a:p>
            <a:r>
              <a:rPr lang="en-CA" altLang="en-US"/>
              <a:t>[AN] - anniversary</a:t>
            </a:r>
          </a:p>
        </p:txBody>
      </p:sp>
      <p:sp>
        <p:nvSpPr>
          <p:cNvPr id="107527" name="Text Box 7"/>
          <p:cNvSpPr txBox="1">
            <a:spLocks noChangeArrowheads="1"/>
          </p:cNvSpPr>
          <p:nvPr/>
        </p:nvSpPr>
        <p:spPr bwMode="auto">
          <a:xfrm>
            <a:off x="2854325" y="2852738"/>
            <a:ext cx="805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[FO]</a:t>
            </a:r>
          </a:p>
        </p:txBody>
      </p:sp>
      <p:sp>
        <p:nvSpPr>
          <p:cNvPr id="107528" name="Text Box 8"/>
          <p:cNvSpPr txBox="1">
            <a:spLocks noChangeArrowheads="1"/>
          </p:cNvSpPr>
          <p:nvPr/>
        </p:nvSpPr>
        <p:spPr bwMode="auto">
          <a:xfrm>
            <a:off x="2781300" y="4652963"/>
            <a:ext cx="874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[AN]</a:t>
            </a:r>
          </a:p>
        </p:txBody>
      </p:sp>
    </p:spTree>
    <p:extLst>
      <p:ext uri="{BB962C8B-B14F-4D97-AF65-F5344CB8AC3E}">
        <p14:creationId xmlns:p14="http://schemas.microsoft.com/office/powerpoint/2010/main" val="4214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CA" altLang="en-US"/>
              <a:t>Reporting Results</a:t>
            </a:r>
          </a:p>
        </p:txBody>
      </p:sp>
      <p:sp>
        <p:nvSpPr>
          <p:cNvPr id="94211" name="Rectangle 3"/>
          <p:cNvSpPr>
            <a:spLocks noGrp="1" noChangeArrowheads="1"/>
          </p:cNvSpPr>
          <p:nvPr>
            <p:ph idx="1"/>
          </p:nvPr>
        </p:nvSpPr>
        <p:spPr/>
        <p:txBody>
          <a:bodyPr>
            <a:normAutofit/>
          </a:bodyPr>
          <a:lstStyle/>
          <a:p>
            <a:r>
              <a:rPr lang="en-CA" altLang="en-US" sz="2800" dirty="0"/>
              <a:t>Find the main themes</a:t>
            </a:r>
          </a:p>
          <a:p>
            <a:endParaRPr lang="en-CA" altLang="en-US" sz="2800" dirty="0"/>
          </a:p>
          <a:p>
            <a:r>
              <a:rPr lang="en-CA" altLang="en-US" sz="2800" dirty="0"/>
              <a:t>Use quotes / scenarios to represent them</a:t>
            </a:r>
          </a:p>
          <a:p>
            <a:endParaRPr lang="en-CA" altLang="en-US" sz="2800" dirty="0"/>
          </a:p>
          <a:p>
            <a:r>
              <a:rPr lang="en-CA" altLang="en-US" sz="2800" dirty="0"/>
              <a:t>Include counts for codes (optional)</a:t>
            </a:r>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l="4332" t="52322" r="8981" b="28238"/>
          <a:stretch>
            <a:fillRect/>
          </a:stretch>
        </p:blipFill>
        <p:spPr bwMode="auto">
          <a:xfrm>
            <a:off x="3790156" y="4869160"/>
            <a:ext cx="7416800"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36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altLang="en-US" dirty="0"/>
              <a:t>AFFINITY DIAGRAM</a:t>
            </a:r>
          </a:p>
        </p:txBody>
      </p:sp>
      <p:sp>
        <p:nvSpPr>
          <p:cNvPr id="39939" name="Rectangle 3"/>
          <p:cNvSpPr>
            <a:spLocks noGrp="1" noChangeArrowheads="1"/>
          </p:cNvSpPr>
          <p:nvPr>
            <p:ph idx="1"/>
          </p:nvPr>
        </p:nvSpPr>
        <p:spPr>
          <a:xfrm>
            <a:off x="1096995" y="1845734"/>
            <a:ext cx="5573482" cy="4023360"/>
          </a:xfrm>
        </p:spPr>
        <p:txBody>
          <a:bodyPr>
            <a:normAutofit/>
          </a:bodyPr>
          <a:lstStyle/>
          <a:p>
            <a:r>
              <a:rPr lang="en-CA" altLang="en-US" sz="2800" dirty="0"/>
              <a:t>Goal: what are the main themes?</a:t>
            </a:r>
          </a:p>
          <a:p>
            <a:endParaRPr lang="en-CA" altLang="en-US" sz="2800" dirty="0"/>
          </a:p>
          <a:p>
            <a:pPr lvl="1"/>
            <a:r>
              <a:rPr lang="en-CA" altLang="en-US" sz="2800" dirty="0"/>
              <a:t>Write ideas on sticky notes</a:t>
            </a:r>
          </a:p>
          <a:p>
            <a:pPr lvl="1"/>
            <a:r>
              <a:rPr lang="en-CA" altLang="en-US" sz="2800" dirty="0"/>
              <a:t>Place notes on a large wall / surface</a:t>
            </a:r>
          </a:p>
          <a:p>
            <a:pPr lvl="1"/>
            <a:r>
              <a:rPr lang="en-CA" altLang="en-US" sz="2800" dirty="0"/>
              <a:t>Group notes hierarchically to see main themes</a:t>
            </a:r>
          </a:p>
          <a:p>
            <a:pPr lvl="1"/>
            <a:endParaRPr lang="en-CA" altLang="en-US" sz="2800" dirty="0"/>
          </a:p>
        </p:txBody>
      </p:sp>
      <p:pic>
        <p:nvPicPr>
          <p:cNvPr id="2" name="Picture 1"/>
          <p:cNvPicPr>
            <a:picLocks noChangeAspect="1"/>
          </p:cNvPicPr>
          <p:nvPr/>
        </p:nvPicPr>
        <p:blipFill>
          <a:blip r:embed="rId2"/>
          <a:stretch>
            <a:fillRect/>
          </a:stretch>
        </p:blipFill>
        <p:spPr>
          <a:xfrm>
            <a:off x="7030516" y="1268760"/>
            <a:ext cx="4122259" cy="1656184"/>
          </a:xfrm>
          <a:prstGeom prst="rect">
            <a:avLst/>
          </a:prstGeom>
        </p:spPr>
      </p:pic>
      <p:pic>
        <p:nvPicPr>
          <p:cNvPr id="3" name="Picture 2"/>
          <p:cNvPicPr>
            <a:picLocks noChangeAspect="1"/>
          </p:cNvPicPr>
          <p:nvPr/>
        </p:nvPicPr>
        <p:blipFill>
          <a:blip r:embed="rId3"/>
          <a:stretch>
            <a:fillRect/>
          </a:stretch>
        </p:blipFill>
        <p:spPr>
          <a:xfrm>
            <a:off x="7030516" y="3573016"/>
            <a:ext cx="4824536" cy="2431331"/>
          </a:xfrm>
          <a:prstGeom prst="rect">
            <a:avLst/>
          </a:prstGeom>
        </p:spPr>
      </p:pic>
    </p:spTree>
    <p:extLst>
      <p:ext uri="{BB962C8B-B14F-4D97-AF65-F5344CB8AC3E}">
        <p14:creationId xmlns:p14="http://schemas.microsoft.com/office/powerpoint/2010/main" val="17703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CA" altLang="en-US" dirty="0"/>
              <a:t>AFFINITY DIAGRAM - Example: Calendar Field Study</a:t>
            </a:r>
          </a:p>
        </p:txBody>
      </p:sp>
      <p:sp>
        <p:nvSpPr>
          <p:cNvPr id="100358" name="Rectangle 6"/>
          <p:cNvSpPr>
            <a:spLocks noGrp="1" noChangeArrowheads="1"/>
          </p:cNvSpPr>
          <p:nvPr>
            <p:ph idx="1"/>
          </p:nvPr>
        </p:nvSpPr>
        <p:spPr>
          <a:noFill/>
          <a:ln/>
        </p:spPr>
        <p:txBody>
          <a:bodyPr/>
          <a:lstStyle/>
          <a:p>
            <a:r>
              <a:rPr lang="en-CA" altLang="en-US" dirty="0"/>
              <a:t>Families were given a digital calendar to use in their homes</a:t>
            </a:r>
          </a:p>
          <a:p>
            <a:pPr lvl="1"/>
            <a:endParaRPr lang="en-CA" altLang="en-US" dirty="0"/>
          </a:p>
          <a:p>
            <a:r>
              <a:rPr lang="en-CA" altLang="en-US" dirty="0"/>
              <a:t>Thoughts / reactions recorded:</a:t>
            </a:r>
          </a:p>
          <a:p>
            <a:pPr lvl="1"/>
            <a:r>
              <a:rPr lang="en-CA" altLang="en-US" sz="2400" dirty="0"/>
              <a:t>Weekly interview notes</a:t>
            </a:r>
          </a:p>
          <a:p>
            <a:pPr lvl="1"/>
            <a:r>
              <a:rPr lang="en-CA" altLang="en-US" sz="2400" dirty="0"/>
              <a:t>Audio recordings from interviews</a:t>
            </a:r>
          </a:p>
          <a:p>
            <a:pPr lvl="1"/>
            <a:endParaRPr lang="en-CA" altLang="en-US" sz="1600" dirty="0"/>
          </a:p>
        </p:txBody>
      </p:sp>
      <p:sp>
        <p:nvSpPr>
          <p:cNvPr id="100356" name="Text Box 4"/>
          <p:cNvSpPr txBox="1">
            <a:spLocks noChangeArrowheads="1"/>
          </p:cNvSpPr>
          <p:nvPr/>
        </p:nvSpPr>
        <p:spPr bwMode="auto">
          <a:xfrm>
            <a:off x="6670476" y="1542520"/>
            <a:ext cx="1637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1400" dirty="0"/>
              <a:t>(</a:t>
            </a:r>
            <a:r>
              <a:rPr lang="en-CA" altLang="en-US" sz="1400" dirty="0" err="1"/>
              <a:t>Neustaedter</a:t>
            </a:r>
            <a:r>
              <a:rPr lang="en-CA" altLang="en-US" sz="1400" dirty="0"/>
              <a:t>, 2007)</a:t>
            </a:r>
          </a:p>
        </p:txBody>
      </p:sp>
      <p:pic>
        <p:nvPicPr>
          <p:cNvPr id="100359" name="Picture 7" descr="IMG_19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9498" y="2910734"/>
            <a:ext cx="3292475" cy="21955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0126860" y="1191473"/>
            <a:ext cx="1304925" cy="1200150"/>
          </a:xfrm>
          <a:prstGeom prst="rect">
            <a:avLst/>
          </a:prstGeom>
        </p:spPr>
      </p:pic>
      <p:pic>
        <p:nvPicPr>
          <p:cNvPr id="3" name="Picture 2"/>
          <p:cNvPicPr>
            <a:picLocks noChangeAspect="1"/>
          </p:cNvPicPr>
          <p:nvPr/>
        </p:nvPicPr>
        <p:blipFill>
          <a:blip r:embed="rId4"/>
          <a:stretch>
            <a:fillRect/>
          </a:stretch>
        </p:blipFill>
        <p:spPr>
          <a:xfrm>
            <a:off x="5806380" y="4293096"/>
            <a:ext cx="2171700" cy="2038350"/>
          </a:xfrm>
          <a:prstGeom prst="rect">
            <a:avLst/>
          </a:prstGeom>
        </p:spPr>
      </p:pic>
    </p:spTree>
    <p:extLst>
      <p:ext uri="{BB962C8B-B14F-4D97-AF65-F5344CB8AC3E}">
        <p14:creationId xmlns:p14="http://schemas.microsoft.com/office/powerpoint/2010/main" val="245654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CA" altLang="en-US"/>
              <a:t>Example: Calendar Field Study</a:t>
            </a:r>
          </a:p>
        </p:txBody>
      </p:sp>
      <p:sp>
        <p:nvSpPr>
          <p:cNvPr id="103427" name="Rectangle 3"/>
          <p:cNvSpPr>
            <a:spLocks noGrp="1" noChangeArrowheads="1"/>
          </p:cNvSpPr>
          <p:nvPr>
            <p:ph idx="1"/>
          </p:nvPr>
        </p:nvSpPr>
        <p:spPr>
          <a:xfrm>
            <a:off x="1096995" y="1845734"/>
            <a:ext cx="2621154" cy="4023360"/>
          </a:xfrm>
          <a:noFill/>
          <a:ln/>
        </p:spPr>
        <p:txBody>
          <a:bodyPr>
            <a:normAutofit/>
          </a:bodyPr>
          <a:lstStyle/>
          <a:p>
            <a:r>
              <a:rPr lang="en-CA" altLang="en-US" sz="2400" dirty="0"/>
              <a:t>Step 1: Affinity Notes</a:t>
            </a:r>
          </a:p>
          <a:p>
            <a:pPr lvl="1"/>
            <a:r>
              <a:rPr lang="en-CA" altLang="en-US" sz="2400" dirty="0"/>
              <a:t>go through data and write observations down on post-it notes</a:t>
            </a:r>
          </a:p>
          <a:p>
            <a:pPr lvl="1"/>
            <a:r>
              <a:rPr lang="en-CA" altLang="en-US" sz="2400" dirty="0"/>
              <a:t>each note contains one idea</a:t>
            </a:r>
          </a:p>
        </p:txBody>
      </p:sp>
      <p:grpSp>
        <p:nvGrpSpPr>
          <p:cNvPr id="2" name="Group 1"/>
          <p:cNvGrpSpPr/>
          <p:nvPr/>
        </p:nvGrpSpPr>
        <p:grpSpPr>
          <a:xfrm>
            <a:off x="4077618" y="2840619"/>
            <a:ext cx="7489826" cy="2705101"/>
            <a:chOff x="2062162" y="3644900"/>
            <a:chExt cx="7489826" cy="2705101"/>
          </a:xfrm>
        </p:grpSpPr>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l="2359" t="20033" r="2568" b="14900"/>
            <a:stretch>
              <a:fillRect/>
            </a:stretch>
          </p:blipFill>
          <p:spPr bwMode="auto">
            <a:xfrm>
              <a:off x="2062162" y="3644900"/>
              <a:ext cx="1944688"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9" name="Picture 5"/>
            <p:cNvPicPr>
              <a:picLocks noChangeAspect="1" noChangeArrowheads="1"/>
            </p:cNvPicPr>
            <p:nvPr/>
          </p:nvPicPr>
          <p:blipFill>
            <a:blip r:embed="rId3">
              <a:extLst>
                <a:ext uri="{28A0092B-C50C-407E-A947-70E740481C1C}">
                  <a14:useLocalDpi xmlns:a14="http://schemas.microsoft.com/office/drawing/2010/main" val="0"/>
                </a:ext>
              </a:extLst>
            </a:blip>
            <a:srcRect l="2463" t="19978" r="2463" b="14955"/>
            <a:stretch>
              <a:fillRect/>
            </a:stretch>
          </p:blipFill>
          <p:spPr bwMode="auto">
            <a:xfrm>
              <a:off x="2781301" y="5084764"/>
              <a:ext cx="1944687"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0" name="Picture 6"/>
            <p:cNvPicPr>
              <a:picLocks noChangeAspect="1" noChangeArrowheads="1"/>
            </p:cNvPicPr>
            <p:nvPr/>
          </p:nvPicPr>
          <p:blipFill>
            <a:blip r:embed="rId4">
              <a:extLst>
                <a:ext uri="{28A0092B-C50C-407E-A947-70E740481C1C}">
                  <a14:useLocalDpi xmlns:a14="http://schemas.microsoft.com/office/drawing/2010/main" val="0"/>
                </a:ext>
              </a:extLst>
            </a:blip>
            <a:srcRect l="4716" t="20033" r="2568" b="14900"/>
            <a:stretch>
              <a:fillRect/>
            </a:stretch>
          </p:blipFill>
          <p:spPr bwMode="auto">
            <a:xfrm>
              <a:off x="7607301" y="3644900"/>
              <a:ext cx="19446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1" name="Picture 7"/>
            <p:cNvPicPr>
              <a:picLocks noChangeAspect="1" noChangeArrowheads="1"/>
            </p:cNvPicPr>
            <p:nvPr/>
          </p:nvPicPr>
          <p:blipFill>
            <a:blip r:embed="rId5">
              <a:extLst>
                <a:ext uri="{28A0092B-C50C-407E-A947-70E740481C1C}">
                  <a14:useLocalDpi xmlns:a14="http://schemas.microsoft.com/office/drawing/2010/main" val="0"/>
                </a:ext>
              </a:extLst>
            </a:blip>
            <a:srcRect l="4770" t="20033" r="2516" b="14900"/>
            <a:stretch>
              <a:fillRect/>
            </a:stretch>
          </p:blipFill>
          <p:spPr bwMode="auto">
            <a:xfrm>
              <a:off x="4725987" y="3644901"/>
              <a:ext cx="18732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2" name="Picture 8"/>
            <p:cNvPicPr>
              <a:picLocks noChangeAspect="1" noChangeArrowheads="1"/>
            </p:cNvPicPr>
            <p:nvPr/>
          </p:nvPicPr>
          <p:blipFill>
            <a:blip r:embed="rId6">
              <a:extLst>
                <a:ext uri="{28A0092B-C50C-407E-A947-70E740481C1C}">
                  <a14:useLocalDpi xmlns:a14="http://schemas.microsoft.com/office/drawing/2010/main" val="0"/>
                </a:ext>
              </a:extLst>
            </a:blip>
            <a:srcRect l="2359" t="20033" r="2516" b="12418"/>
            <a:stretch>
              <a:fillRect/>
            </a:stretch>
          </p:blipFill>
          <p:spPr bwMode="auto">
            <a:xfrm>
              <a:off x="5878513" y="4652964"/>
              <a:ext cx="2016125"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040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CA" altLang="en-US"/>
              <a:t>Example: Calendar Field Study</a:t>
            </a:r>
          </a:p>
        </p:txBody>
      </p:sp>
      <p:sp>
        <p:nvSpPr>
          <p:cNvPr id="104451" name="Rectangle 3"/>
          <p:cNvSpPr>
            <a:spLocks noGrp="1" noChangeArrowheads="1"/>
          </p:cNvSpPr>
          <p:nvPr>
            <p:ph idx="1"/>
          </p:nvPr>
        </p:nvSpPr>
        <p:spPr>
          <a:xfrm>
            <a:off x="1096994" y="1845734"/>
            <a:ext cx="2619691" cy="4023360"/>
          </a:xfrm>
          <a:noFill/>
          <a:ln/>
        </p:spPr>
        <p:txBody>
          <a:bodyPr>
            <a:normAutofit/>
          </a:bodyPr>
          <a:lstStyle/>
          <a:p>
            <a:r>
              <a:rPr lang="en-CA" altLang="en-US" sz="2400" dirty="0"/>
              <a:t>Step 2: Diagram Building</a:t>
            </a:r>
          </a:p>
          <a:p>
            <a:pPr lvl="1"/>
            <a:r>
              <a:rPr lang="en-CA" altLang="en-US" sz="2400" dirty="0"/>
              <a:t>place all notes on a wall / surface</a:t>
            </a:r>
          </a:p>
        </p:txBody>
      </p:sp>
      <p:grpSp>
        <p:nvGrpSpPr>
          <p:cNvPr id="2" name="Group 1"/>
          <p:cNvGrpSpPr/>
          <p:nvPr/>
        </p:nvGrpSpPr>
        <p:grpSpPr>
          <a:xfrm>
            <a:off x="3934172" y="1945217"/>
            <a:ext cx="7920038" cy="4032250"/>
            <a:chOff x="2278062" y="2636838"/>
            <a:chExt cx="7920038" cy="4032250"/>
          </a:xfrm>
        </p:grpSpPr>
        <p:sp>
          <p:nvSpPr>
            <p:cNvPr id="104457" name="Rectangle 9"/>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04467" name="Picture 19"/>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7031038" y="3068639"/>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68" name="Picture 20"/>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69" name="Picture 21"/>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70" name="Picture 22"/>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2781300" y="306705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71" name="Picture 23"/>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7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48" y="1412776"/>
            <a:ext cx="8136904"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14092" y="5565676"/>
            <a:ext cx="4992072" cy="246221"/>
          </a:xfrm>
          <a:prstGeom prst="rect">
            <a:avLst/>
          </a:prstGeom>
          <a:noFill/>
        </p:spPr>
        <p:txBody>
          <a:bodyPr wrap="none" rtlCol="0">
            <a:spAutoFit/>
          </a:bodyPr>
          <a:lstStyle/>
          <a:p>
            <a:r>
              <a:rPr lang="en-US" sz="1000" dirty="0"/>
              <a:t>https://uxdesign.cc/a-crash-course-in-ux-design-research-ea00c3307c82#.dzmnof74r</a:t>
            </a:r>
          </a:p>
        </p:txBody>
      </p:sp>
    </p:spTree>
    <p:extLst>
      <p:ext uri="{BB962C8B-B14F-4D97-AF65-F5344CB8AC3E}">
        <p14:creationId xmlns:p14="http://schemas.microsoft.com/office/powerpoint/2010/main" val="1850486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p:txBody>
          <a:bodyPr/>
          <a:lstStyle/>
          <a:p>
            <a:r>
              <a:rPr lang="en-CA" altLang="en-US"/>
              <a:t>Example: Calendar Field Study</a:t>
            </a:r>
          </a:p>
        </p:txBody>
      </p:sp>
      <p:sp>
        <p:nvSpPr>
          <p:cNvPr id="105476" name="Rectangle 4"/>
          <p:cNvSpPr>
            <a:spLocks noGrp="1" noChangeArrowheads="1"/>
          </p:cNvSpPr>
          <p:nvPr>
            <p:ph idx="1"/>
          </p:nvPr>
        </p:nvSpPr>
        <p:spPr>
          <a:xfrm>
            <a:off x="1096994" y="1845734"/>
            <a:ext cx="2331659"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646140" y="1978172"/>
            <a:ext cx="7920038" cy="4032250"/>
            <a:chOff x="2277988" y="2492375"/>
            <a:chExt cx="7920038" cy="4032250"/>
          </a:xfrm>
        </p:grpSpPr>
        <p:sp>
          <p:nvSpPr>
            <p:cNvPr id="105474" name="Rectangle 2"/>
            <p:cNvSpPr>
              <a:spLocks noChangeArrowheads="1"/>
            </p:cNvSpPr>
            <p:nvPr/>
          </p:nvSpPr>
          <p:spPr bwMode="auto">
            <a:xfrm>
              <a:off x="2277988" y="2492375"/>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05534" name="Picture 62"/>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7031038" y="3068639"/>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5" name="Picture 63"/>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6" name="Picture 64"/>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7" name="Picture 65"/>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2781300" y="306705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8" name="Picture 66"/>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62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p:txBody>
          <a:bodyPr/>
          <a:lstStyle/>
          <a:p>
            <a:r>
              <a:rPr lang="en-CA" altLang="en-US"/>
              <a:t>Example: Calendar Field Study</a:t>
            </a:r>
          </a:p>
        </p:txBody>
      </p:sp>
      <p:sp>
        <p:nvSpPr>
          <p:cNvPr id="122884" name="Rectangle 4"/>
          <p:cNvSpPr>
            <a:spLocks noGrp="1" noChangeArrowheads="1"/>
          </p:cNvSpPr>
          <p:nvPr>
            <p:ph idx="1"/>
          </p:nvPr>
        </p:nvSpPr>
        <p:spPr>
          <a:xfrm>
            <a:off x="1096994" y="1845734"/>
            <a:ext cx="2115635"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430116" y="1980785"/>
            <a:ext cx="7920038" cy="4032250"/>
            <a:chOff x="2278062" y="2636838"/>
            <a:chExt cx="7920038" cy="4032250"/>
          </a:xfrm>
        </p:grpSpPr>
        <p:sp>
          <p:nvSpPr>
            <p:cNvPr id="122882"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2885"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7031038" y="3068639"/>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6"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7"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8"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2781300" y="306705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9"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90" name="Oval 10"/>
            <p:cNvSpPr>
              <a:spLocks noChangeArrowheads="1"/>
            </p:cNvSpPr>
            <p:nvPr/>
          </p:nvSpPr>
          <p:spPr bwMode="auto">
            <a:xfrm>
              <a:off x="6599238" y="2781301"/>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22891" name="Oval 11"/>
            <p:cNvSpPr>
              <a:spLocks noChangeArrowheads="1"/>
            </p:cNvSpPr>
            <p:nvPr/>
          </p:nvSpPr>
          <p:spPr bwMode="auto">
            <a:xfrm>
              <a:off x="2494757" y="2708911"/>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2735424153"/>
      </p:ext>
    </p:extLst>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p:txBody>
          <a:bodyPr/>
          <a:lstStyle/>
          <a:p>
            <a:r>
              <a:rPr lang="en-CA" altLang="en-US"/>
              <a:t>Example: Calendar Field Study</a:t>
            </a:r>
          </a:p>
        </p:txBody>
      </p:sp>
      <p:sp>
        <p:nvSpPr>
          <p:cNvPr id="123908" name="Rectangle 4"/>
          <p:cNvSpPr>
            <a:spLocks noGrp="1" noChangeArrowheads="1"/>
          </p:cNvSpPr>
          <p:nvPr>
            <p:ph idx="1"/>
          </p:nvPr>
        </p:nvSpPr>
        <p:spPr>
          <a:xfrm>
            <a:off x="1096994" y="1845734"/>
            <a:ext cx="1829191" cy="4023360"/>
          </a:xfrm>
          <a:noFill/>
          <a:ln/>
        </p:spPr>
        <p:txBody>
          <a:bodyPr>
            <a:normAutofit/>
          </a:bodyPr>
          <a:lstStyle/>
          <a:p>
            <a:r>
              <a:rPr lang="en-CA" altLang="en-US" sz="2000" dirty="0"/>
              <a:t>Step 3: Diagram Building</a:t>
            </a:r>
          </a:p>
          <a:p>
            <a:pPr lvl="1"/>
            <a:r>
              <a:rPr lang="en-CA" altLang="en-US" sz="2000" dirty="0"/>
              <a:t>move notes into related columns / piles</a:t>
            </a:r>
          </a:p>
        </p:txBody>
      </p:sp>
      <p:grpSp>
        <p:nvGrpSpPr>
          <p:cNvPr id="2" name="Group 1"/>
          <p:cNvGrpSpPr/>
          <p:nvPr/>
        </p:nvGrpSpPr>
        <p:grpSpPr>
          <a:xfrm>
            <a:off x="3142084" y="1955180"/>
            <a:ext cx="7920038" cy="4032250"/>
            <a:chOff x="2349996" y="2444751"/>
            <a:chExt cx="7920038" cy="4032250"/>
          </a:xfrm>
        </p:grpSpPr>
        <p:sp>
          <p:nvSpPr>
            <p:cNvPr id="123906" name="Rectangle 2"/>
            <p:cNvSpPr>
              <a:spLocks noChangeArrowheads="1"/>
            </p:cNvSpPr>
            <p:nvPr/>
          </p:nvSpPr>
          <p:spPr bwMode="auto">
            <a:xfrm>
              <a:off x="2349996" y="2444751"/>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3909"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0"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1"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2"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3"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75126740"/>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title"/>
          </p:nvPr>
        </p:nvSpPr>
        <p:spPr/>
        <p:txBody>
          <a:bodyPr/>
          <a:lstStyle/>
          <a:p>
            <a:r>
              <a:rPr lang="en-CA" altLang="en-US"/>
              <a:t>Example: Calendar Field Study</a:t>
            </a:r>
          </a:p>
        </p:txBody>
      </p:sp>
      <p:sp>
        <p:nvSpPr>
          <p:cNvPr id="124932" name="Rectangle 4"/>
          <p:cNvSpPr>
            <a:spLocks noGrp="1" noChangeArrowheads="1"/>
          </p:cNvSpPr>
          <p:nvPr>
            <p:ph idx="1"/>
          </p:nvPr>
        </p:nvSpPr>
        <p:spPr>
          <a:xfrm>
            <a:off x="1096994" y="1845734"/>
            <a:ext cx="1886021" cy="4023360"/>
          </a:xfrm>
          <a:noFill/>
          <a:ln/>
        </p:spPr>
        <p:txBody>
          <a:bodyPr/>
          <a:lstStyle/>
          <a:p>
            <a:r>
              <a:rPr lang="en-CA" altLang="en-US" dirty="0"/>
              <a:t>Step 3: Diagram Building</a:t>
            </a:r>
          </a:p>
          <a:p>
            <a:pPr lvl="1"/>
            <a:r>
              <a:rPr lang="en-CA" altLang="en-US" dirty="0"/>
              <a:t>move notes into related columns / piles</a:t>
            </a:r>
          </a:p>
        </p:txBody>
      </p:sp>
      <p:grpSp>
        <p:nvGrpSpPr>
          <p:cNvPr id="2" name="Group 1"/>
          <p:cNvGrpSpPr/>
          <p:nvPr/>
        </p:nvGrpSpPr>
        <p:grpSpPr>
          <a:xfrm>
            <a:off x="3231766" y="1945217"/>
            <a:ext cx="7920038" cy="4032250"/>
            <a:chOff x="2164865" y="2565401"/>
            <a:chExt cx="7920038" cy="4032250"/>
          </a:xfrm>
        </p:grpSpPr>
        <p:sp>
          <p:nvSpPr>
            <p:cNvPr id="124930" name="Rectangle 2"/>
            <p:cNvSpPr>
              <a:spLocks noChangeArrowheads="1"/>
            </p:cNvSpPr>
            <p:nvPr/>
          </p:nvSpPr>
          <p:spPr bwMode="auto">
            <a:xfrm>
              <a:off x="2164865" y="2565401"/>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7"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8" name="Oval 10"/>
            <p:cNvSpPr>
              <a:spLocks noChangeArrowheads="1"/>
            </p:cNvSpPr>
            <p:nvPr/>
          </p:nvSpPr>
          <p:spPr bwMode="auto">
            <a:xfrm>
              <a:off x="4581526" y="2781301"/>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24939" name="Oval 11"/>
            <p:cNvSpPr>
              <a:spLocks noChangeArrowheads="1"/>
            </p:cNvSpPr>
            <p:nvPr/>
          </p:nvSpPr>
          <p:spPr bwMode="auto">
            <a:xfrm>
              <a:off x="2349501" y="4221164"/>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3483741386"/>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p:nvPr>
        </p:nvSpPr>
        <p:spPr/>
        <p:txBody>
          <a:bodyPr/>
          <a:lstStyle/>
          <a:p>
            <a:r>
              <a:rPr lang="en-CA" altLang="en-US"/>
              <a:t>Example: Calendar Field Study</a:t>
            </a:r>
          </a:p>
        </p:txBody>
      </p:sp>
      <p:sp>
        <p:nvSpPr>
          <p:cNvPr id="125956" name="Rectangle 4"/>
          <p:cNvSpPr>
            <a:spLocks noGrp="1" noChangeArrowheads="1"/>
          </p:cNvSpPr>
          <p:nvPr>
            <p:ph idx="1"/>
          </p:nvPr>
        </p:nvSpPr>
        <p:spPr>
          <a:xfrm>
            <a:off x="1096995" y="1845734"/>
            <a:ext cx="1918256"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232737" y="1956051"/>
            <a:ext cx="7920038" cy="4032250"/>
            <a:chOff x="2278062" y="2636838"/>
            <a:chExt cx="7920038" cy="4032250"/>
          </a:xfrm>
        </p:grpSpPr>
        <p:sp>
          <p:nvSpPr>
            <p:cNvPr id="125954"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5957"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8"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2565400" y="31416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9"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0"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1"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3294281"/>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p:txBody>
          <a:bodyPr/>
          <a:lstStyle/>
          <a:p>
            <a:r>
              <a:rPr lang="en-CA" altLang="en-US"/>
              <a:t>Example: Calendar Field Study</a:t>
            </a:r>
          </a:p>
        </p:txBody>
      </p:sp>
      <p:sp>
        <p:nvSpPr>
          <p:cNvPr id="126980" name="Rectangle 4"/>
          <p:cNvSpPr>
            <a:spLocks noGrp="1" noChangeArrowheads="1"/>
          </p:cNvSpPr>
          <p:nvPr>
            <p:ph idx="1"/>
          </p:nvPr>
        </p:nvSpPr>
        <p:spPr>
          <a:xfrm>
            <a:off x="1096995" y="1845734"/>
            <a:ext cx="2118238"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358108" y="1978172"/>
            <a:ext cx="7920038" cy="4032250"/>
            <a:chOff x="2278062" y="2636838"/>
            <a:chExt cx="7920038" cy="4032250"/>
          </a:xfrm>
        </p:grpSpPr>
        <p:sp>
          <p:nvSpPr>
            <p:cNvPr id="126978"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6981"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2"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2565400" y="31416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3"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4"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5"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6" name="Oval 10"/>
            <p:cNvSpPr>
              <a:spLocks noChangeArrowheads="1"/>
            </p:cNvSpPr>
            <p:nvPr/>
          </p:nvSpPr>
          <p:spPr bwMode="auto">
            <a:xfrm>
              <a:off x="4581526" y="4221164"/>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2763292448"/>
      </p:ext>
    </p:extLst>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p:txBody>
          <a:bodyPr/>
          <a:lstStyle/>
          <a:p>
            <a:r>
              <a:rPr lang="en-CA" altLang="en-US"/>
              <a:t>Example: Calendar Field Study</a:t>
            </a:r>
          </a:p>
        </p:txBody>
      </p:sp>
      <p:sp>
        <p:nvSpPr>
          <p:cNvPr id="121860" name="Rectangle 4"/>
          <p:cNvSpPr>
            <a:spLocks noGrp="1" noChangeArrowheads="1"/>
          </p:cNvSpPr>
          <p:nvPr>
            <p:ph idx="1"/>
          </p:nvPr>
        </p:nvSpPr>
        <p:spPr>
          <a:xfrm>
            <a:off x="1096994" y="1845734"/>
            <a:ext cx="2332675" cy="4023360"/>
          </a:xfrm>
          <a:noFill/>
          <a:ln/>
        </p:spPr>
        <p:txBody>
          <a:bodyPr/>
          <a:lstStyle/>
          <a:p>
            <a:r>
              <a:rPr lang="en-CA" altLang="en-US" dirty="0"/>
              <a:t>Step 3: Diagram Building</a:t>
            </a:r>
          </a:p>
          <a:p>
            <a:pPr lvl="1"/>
            <a:r>
              <a:rPr lang="en-CA" altLang="en-US" dirty="0"/>
              <a:t>move notes into related columns / piles</a:t>
            </a:r>
          </a:p>
        </p:txBody>
      </p:sp>
      <p:grpSp>
        <p:nvGrpSpPr>
          <p:cNvPr id="2" name="Group 1"/>
          <p:cNvGrpSpPr/>
          <p:nvPr/>
        </p:nvGrpSpPr>
        <p:grpSpPr>
          <a:xfrm>
            <a:off x="3574132" y="1945217"/>
            <a:ext cx="7920038" cy="4032250"/>
            <a:chOff x="2278062" y="2636838"/>
            <a:chExt cx="7920038" cy="4032250"/>
          </a:xfrm>
        </p:grpSpPr>
        <p:sp>
          <p:nvSpPr>
            <p:cNvPr id="121858"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1861"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2"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3"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4"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5"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0467760"/>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p:txBody>
          <a:bodyPr/>
          <a:lstStyle/>
          <a:p>
            <a:r>
              <a:rPr lang="en-CA" altLang="en-US"/>
              <a:t>Example: Calendar Field Study</a:t>
            </a:r>
          </a:p>
        </p:txBody>
      </p:sp>
      <p:sp>
        <p:nvSpPr>
          <p:cNvPr id="128004" name="Rectangle 4"/>
          <p:cNvSpPr>
            <a:spLocks noGrp="1" noChangeArrowheads="1"/>
          </p:cNvSpPr>
          <p:nvPr>
            <p:ph idx="1"/>
          </p:nvPr>
        </p:nvSpPr>
        <p:spPr>
          <a:xfrm>
            <a:off x="1096995" y="1845734"/>
            <a:ext cx="1991280" cy="4023360"/>
          </a:xfrm>
          <a:noFill/>
          <a:ln/>
        </p:spPr>
        <p:txBody>
          <a:bodyPr>
            <a:normAutofit/>
          </a:bodyPr>
          <a:lstStyle/>
          <a:p>
            <a:r>
              <a:rPr lang="en-CA" altLang="en-US" sz="2400" dirty="0"/>
              <a:t>Step 4: Affinity Labels</a:t>
            </a:r>
          </a:p>
          <a:p>
            <a:pPr lvl="1"/>
            <a:r>
              <a:rPr lang="en-CA" altLang="en-US" sz="2400" dirty="0"/>
              <a:t>write labels describing each group</a:t>
            </a:r>
          </a:p>
        </p:txBody>
      </p:sp>
      <p:grpSp>
        <p:nvGrpSpPr>
          <p:cNvPr id="2" name="Group 1"/>
          <p:cNvGrpSpPr/>
          <p:nvPr/>
        </p:nvGrpSpPr>
        <p:grpSpPr>
          <a:xfrm>
            <a:off x="3232737" y="1988840"/>
            <a:ext cx="7920038" cy="4032250"/>
            <a:chOff x="2278062" y="2636838"/>
            <a:chExt cx="7920038" cy="4032250"/>
          </a:xfrm>
        </p:grpSpPr>
        <p:sp>
          <p:nvSpPr>
            <p:cNvPr id="128002"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8005"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6"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9"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75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p:txBody>
          <a:bodyPr/>
          <a:lstStyle/>
          <a:p>
            <a:r>
              <a:rPr lang="en-CA" altLang="en-US"/>
              <a:t>Example: Calendar Field Study</a:t>
            </a:r>
          </a:p>
        </p:txBody>
      </p:sp>
      <p:sp>
        <p:nvSpPr>
          <p:cNvPr id="120836" name="Rectangle 4"/>
          <p:cNvSpPr>
            <a:spLocks noGrp="1" noChangeArrowheads="1"/>
          </p:cNvSpPr>
          <p:nvPr>
            <p:ph idx="1"/>
          </p:nvPr>
        </p:nvSpPr>
        <p:spPr>
          <a:xfrm>
            <a:off x="1096995" y="1845734"/>
            <a:ext cx="2261238" cy="4023360"/>
          </a:xfrm>
          <a:noFill/>
          <a:ln/>
        </p:spPr>
        <p:txBody>
          <a:bodyPr>
            <a:normAutofit/>
          </a:bodyPr>
          <a:lstStyle/>
          <a:p>
            <a:r>
              <a:rPr lang="en-CA" altLang="en-US" sz="2000" dirty="0"/>
              <a:t>Step 4: Affinity Labels</a:t>
            </a:r>
          </a:p>
          <a:p>
            <a:pPr lvl="1"/>
            <a:r>
              <a:rPr lang="en-CA" altLang="en-US" sz="2000" dirty="0"/>
              <a:t>write labels describing each group</a:t>
            </a:r>
          </a:p>
        </p:txBody>
      </p:sp>
      <p:grpSp>
        <p:nvGrpSpPr>
          <p:cNvPr id="2" name="Group 1"/>
          <p:cNvGrpSpPr/>
          <p:nvPr/>
        </p:nvGrpSpPr>
        <p:grpSpPr>
          <a:xfrm>
            <a:off x="3574132" y="2060848"/>
            <a:ext cx="7920038" cy="4032250"/>
            <a:chOff x="2278062" y="2636838"/>
            <a:chExt cx="7920038" cy="4032250"/>
          </a:xfrm>
        </p:grpSpPr>
        <p:sp>
          <p:nvSpPr>
            <p:cNvPr id="120834"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0837"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0438"/>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8"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9"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0"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1"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2" name="Text Box 10"/>
            <p:cNvSpPr txBox="1">
              <a:spLocks noChangeArrowheads="1"/>
            </p:cNvSpPr>
            <p:nvPr/>
          </p:nvSpPr>
          <p:spPr bwMode="auto">
            <a:xfrm>
              <a:off x="2422525" y="2781301"/>
              <a:ext cx="2303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Calendar placement is a challenge</a:t>
              </a:r>
            </a:p>
          </p:txBody>
        </p:sp>
      </p:grpSp>
    </p:spTree>
    <p:extLst>
      <p:ext uri="{BB962C8B-B14F-4D97-AF65-F5344CB8AC3E}">
        <p14:creationId xmlns:p14="http://schemas.microsoft.com/office/powerpoint/2010/main" val="170646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p:txBody>
          <a:bodyPr/>
          <a:lstStyle/>
          <a:p>
            <a:r>
              <a:rPr lang="en-CA" altLang="en-US"/>
              <a:t>Example: Calendar Field Study</a:t>
            </a:r>
          </a:p>
        </p:txBody>
      </p:sp>
      <p:sp>
        <p:nvSpPr>
          <p:cNvPr id="129028" name="Rectangle 4"/>
          <p:cNvSpPr>
            <a:spLocks noGrp="1" noChangeArrowheads="1"/>
          </p:cNvSpPr>
          <p:nvPr>
            <p:ph idx="1"/>
          </p:nvPr>
        </p:nvSpPr>
        <p:spPr>
          <a:xfrm>
            <a:off x="1096994" y="1845734"/>
            <a:ext cx="2064305" cy="4023360"/>
          </a:xfrm>
          <a:noFill/>
          <a:ln/>
        </p:spPr>
        <p:txBody>
          <a:bodyPr>
            <a:normAutofit/>
          </a:bodyPr>
          <a:lstStyle/>
          <a:p>
            <a:r>
              <a:rPr lang="en-CA" altLang="en-US" sz="2000" dirty="0"/>
              <a:t>Step 4: Affinity Labels</a:t>
            </a:r>
          </a:p>
          <a:p>
            <a:pPr lvl="1"/>
            <a:r>
              <a:rPr lang="en-CA" altLang="en-US" sz="2000" dirty="0"/>
              <a:t>write labels describing each group</a:t>
            </a:r>
          </a:p>
        </p:txBody>
      </p:sp>
      <p:grpSp>
        <p:nvGrpSpPr>
          <p:cNvPr id="2" name="Group 1"/>
          <p:cNvGrpSpPr/>
          <p:nvPr/>
        </p:nvGrpSpPr>
        <p:grpSpPr>
          <a:xfrm>
            <a:off x="3244796" y="1988840"/>
            <a:ext cx="7920038" cy="4032250"/>
            <a:chOff x="2278062" y="2636838"/>
            <a:chExt cx="7920038" cy="4032250"/>
          </a:xfrm>
        </p:grpSpPr>
        <p:sp>
          <p:nvSpPr>
            <p:cNvPr id="129026"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9029"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0"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1"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2"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3"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4" name="Text Box 10"/>
            <p:cNvSpPr txBox="1">
              <a:spLocks noChangeArrowheads="1"/>
            </p:cNvSpPr>
            <p:nvPr/>
          </p:nvSpPr>
          <p:spPr bwMode="auto">
            <a:xfrm>
              <a:off x="2422525" y="2781301"/>
              <a:ext cx="2303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dirty="0">
                  <a:solidFill>
                    <a:srgbClr val="000000"/>
                  </a:solidFill>
                </a:rPr>
                <a:t>Calendar placement is a challenge</a:t>
              </a:r>
            </a:p>
          </p:txBody>
        </p:sp>
        <p:sp>
          <p:nvSpPr>
            <p:cNvPr id="129035" name="Text Box 11"/>
            <p:cNvSpPr txBox="1">
              <a:spLocks noChangeArrowheads="1"/>
            </p:cNvSpPr>
            <p:nvPr/>
          </p:nvSpPr>
          <p:spPr bwMode="auto">
            <a:xfrm>
              <a:off x="4941888" y="2852739"/>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Interface visuals affect usage</a:t>
              </a:r>
            </a:p>
          </p:txBody>
        </p:sp>
      </p:grpSp>
    </p:spTree>
    <p:extLst>
      <p:ext uri="{BB962C8B-B14F-4D97-AF65-F5344CB8AC3E}">
        <p14:creationId xmlns:p14="http://schemas.microsoft.com/office/powerpoint/2010/main" val="13808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pPr algn="ctr"/>
            <a:r>
              <a:rPr lang="en-US" dirty="0"/>
              <a:t>QUALITATIVE APPROACH</a:t>
            </a:r>
            <a:endParaRPr lang="en-MY" dirty="0"/>
          </a:p>
        </p:txBody>
      </p:sp>
      <p:sp>
        <p:nvSpPr>
          <p:cNvPr id="3" name="Content Placeholder 2"/>
          <p:cNvSpPr>
            <a:spLocks noGrp="1"/>
          </p:cNvSpPr>
          <p:nvPr>
            <p:ph idx="1"/>
          </p:nvPr>
        </p:nvSpPr>
        <p:spPr>
          <a:xfrm>
            <a:off x="549796" y="2152105"/>
            <a:ext cx="11377263" cy="3807520"/>
          </a:xfrm>
        </p:spPr>
        <p:txBody>
          <a:bodyPr>
            <a:normAutofit/>
          </a:bodyPr>
          <a:lstStyle/>
          <a:p>
            <a:r>
              <a:rPr lang="en-US" altLang="en-US" sz="2600" dirty="0"/>
              <a:t>Unstructured, open, flexible</a:t>
            </a:r>
          </a:p>
          <a:p>
            <a:r>
              <a:rPr lang="en-US" sz="2600" dirty="0"/>
              <a:t>Based on “empiricism” which is human learn from sensory experiences (observe, feel, perceive)</a:t>
            </a:r>
          </a:p>
          <a:p>
            <a:r>
              <a:rPr lang="en-US" sz="2600" dirty="0"/>
              <a:t>Aims to explore diversity rather than quantify</a:t>
            </a:r>
          </a:p>
          <a:p>
            <a:r>
              <a:rPr lang="en-US" sz="2600" dirty="0"/>
              <a:t>Narration and description rather than measurement</a:t>
            </a:r>
          </a:p>
          <a:p>
            <a:r>
              <a:rPr lang="en-US" sz="2600" dirty="0"/>
              <a:t>No/Less emphasis on generalization</a:t>
            </a:r>
          </a:p>
          <a:p>
            <a:endParaRPr lang="en-US" altLang="en-US" sz="2600" dirty="0"/>
          </a:p>
          <a:p>
            <a:endParaRPr lang="en-MY" sz="2600" dirty="0"/>
          </a:p>
        </p:txBody>
      </p:sp>
    </p:spTree>
    <p:extLst>
      <p:ext uri="{BB962C8B-B14F-4D97-AF65-F5344CB8AC3E}">
        <p14:creationId xmlns:p14="http://schemas.microsoft.com/office/powerpoint/2010/main" val="354252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title"/>
          </p:nvPr>
        </p:nvSpPr>
        <p:spPr/>
        <p:txBody>
          <a:bodyPr/>
          <a:lstStyle/>
          <a:p>
            <a:r>
              <a:rPr lang="en-CA" altLang="en-US"/>
              <a:t>Example: Calendar Field Study</a:t>
            </a:r>
          </a:p>
        </p:txBody>
      </p:sp>
      <p:sp>
        <p:nvSpPr>
          <p:cNvPr id="130052" name="Rectangle 4"/>
          <p:cNvSpPr>
            <a:spLocks noGrp="1" noChangeArrowheads="1"/>
          </p:cNvSpPr>
          <p:nvPr>
            <p:ph idx="1"/>
          </p:nvPr>
        </p:nvSpPr>
        <p:spPr>
          <a:xfrm>
            <a:off x="1096995" y="1845734"/>
            <a:ext cx="1965156" cy="4023360"/>
          </a:xfrm>
          <a:noFill/>
          <a:ln/>
        </p:spPr>
        <p:txBody>
          <a:bodyPr>
            <a:normAutofit/>
          </a:bodyPr>
          <a:lstStyle/>
          <a:p>
            <a:r>
              <a:rPr lang="en-CA" altLang="en-US" sz="2000" dirty="0"/>
              <a:t>Step 4: Affinity Labels</a:t>
            </a:r>
          </a:p>
          <a:p>
            <a:pPr lvl="1"/>
            <a:r>
              <a:rPr lang="en-CA" altLang="en-US" sz="2000" dirty="0"/>
              <a:t>write labels describing each group</a:t>
            </a:r>
          </a:p>
        </p:txBody>
      </p:sp>
      <p:grpSp>
        <p:nvGrpSpPr>
          <p:cNvPr id="2" name="Group 1"/>
          <p:cNvGrpSpPr/>
          <p:nvPr/>
        </p:nvGrpSpPr>
        <p:grpSpPr>
          <a:xfrm>
            <a:off x="3264756" y="1845734"/>
            <a:ext cx="7920039" cy="4032250"/>
            <a:chOff x="2278062" y="2636838"/>
            <a:chExt cx="7920039" cy="4032250"/>
          </a:xfrm>
        </p:grpSpPr>
        <p:sp>
          <p:nvSpPr>
            <p:cNvPr id="130050"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30053"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4"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6"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7"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8" name="Text Box 10"/>
            <p:cNvSpPr txBox="1">
              <a:spLocks noChangeArrowheads="1"/>
            </p:cNvSpPr>
            <p:nvPr/>
          </p:nvSpPr>
          <p:spPr bwMode="auto">
            <a:xfrm>
              <a:off x="2422525" y="2781301"/>
              <a:ext cx="2303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dirty="0">
                  <a:solidFill>
                    <a:srgbClr val="000000"/>
                  </a:solidFill>
                </a:rPr>
                <a:t>Calendar placement is a challenge</a:t>
              </a:r>
            </a:p>
          </p:txBody>
        </p:sp>
        <p:sp>
          <p:nvSpPr>
            <p:cNvPr id="130059" name="Text Box 11"/>
            <p:cNvSpPr txBox="1">
              <a:spLocks noChangeArrowheads="1"/>
            </p:cNvSpPr>
            <p:nvPr/>
          </p:nvSpPr>
          <p:spPr bwMode="auto">
            <a:xfrm>
              <a:off x="4941888" y="2852739"/>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Interface visuals affect usage</a:t>
              </a:r>
            </a:p>
          </p:txBody>
        </p:sp>
        <p:sp>
          <p:nvSpPr>
            <p:cNvPr id="130060" name="Text Box 12"/>
            <p:cNvSpPr txBox="1">
              <a:spLocks noChangeArrowheads="1"/>
            </p:cNvSpPr>
            <p:nvPr/>
          </p:nvSpPr>
          <p:spPr bwMode="auto">
            <a:xfrm>
              <a:off x="7894638" y="2636839"/>
              <a:ext cx="2303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People check the calendar when not at home</a:t>
              </a:r>
            </a:p>
          </p:txBody>
        </p:sp>
      </p:grpSp>
    </p:spTree>
    <p:extLst>
      <p:ext uri="{BB962C8B-B14F-4D97-AF65-F5344CB8AC3E}">
        <p14:creationId xmlns:p14="http://schemas.microsoft.com/office/powerpoint/2010/main" val="35006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29046"/>
            <a:ext cx="10055781" cy="986206"/>
          </a:xfrm>
        </p:spPr>
        <p:txBody>
          <a:bodyPr>
            <a:noAutofit/>
          </a:bodyPr>
          <a:lstStyle/>
          <a:p>
            <a:pPr algn="ctr"/>
            <a:r>
              <a:rPr lang="en-US" sz="3200" dirty="0"/>
              <a:t>EXAMPLE of CASE STUDY</a:t>
            </a:r>
            <a:endParaRPr lang="en-MY"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0028451"/>
              </p:ext>
            </p:extLst>
          </p:nvPr>
        </p:nvGraphicFramePr>
        <p:xfrm>
          <a:off x="1053852" y="764704"/>
          <a:ext cx="10055224" cy="5161280"/>
        </p:xfrm>
        <a:graphic>
          <a:graphicData uri="http://schemas.openxmlformats.org/drawingml/2006/table">
            <a:tbl>
              <a:tblPr firstRow="1" bandRow="1">
                <a:tableStyleId>{5C22544A-7EE6-4342-B048-85BDC9FD1C3A}</a:tableStyleId>
              </a:tblPr>
              <a:tblGrid>
                <a:gridCol w="2513806">
                  <a:extLst>
                    <a:ext uri="{9D8B030D-6E8A-4147-A177-3AD203B41FA5}">
                      <a16:colId xmlns:a16="http://schemas.microsoft.com/office/drawing/2014/main" val="20000"/>
                    </a:ext>
                  </a:extLst>
                </a:gridCol>
                <a:gridCol w="2513806">
                  <a:extLst>
                    <a:ext uri="{9D8B030D-6E8A-4147-A177-3AD203B41FA5}">
                      <a16:colId xmlns:a16="http://schemas.microsoft.com/office/drawing/2014/main" val="20001"/>
                    </a:ext>
                  </a:extLst>
                </a:gridCol>
                <a:gridCol w="2513806">
                  <a:extLst>
                    <a:ext uri="{9D8B030D-6E8A-4147-A177-3AD203B41FA5}">
                      <a16:colId xmlns:a16="http://schemas.microsoft.com/office/drawing/2014/main" val="20002"/>
                    </a:ext>
                  </a:extLst>
                </a:gridCol>
                <a:gridCol w="2513806">
                  <a:extLst>
                    <a:ext uri="{9D8B030D-6E8A-4147-A177-3AD203B41FA5}">
                      <a16:colId xmlns:a16="http://schemas.microsoft.com/office/drawing/2014/main" val="20003"/>
                    </a:ext>
                  </a:extLst>
                </a:gridCol>
              </a:tblGrid>
              <a:tr h="370840">
                <a:tc gridSpan="4">
                  <a:txBody>
                    <a:bodyPr/>
                    <a:lstStyle/>
                    <a:p>
                      <a:r>
                        <a:rPr lang="en-US" sz="1700" dirty="0"/>
                        <a:t>Phase 4: The case studies (April 07-June 08)</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700" dirty="0"/>
                        <a:t>Activities</a:t>
                      </a:r>
                    </a:p>
                  </a:txBody>
                  <a:tcPr/>
                </a:tc>
                <a:tc>
                  <a:txBody>
                    <a:bodyPr/>
                    <a:lstStyle/>
                    <a:p>
                      <a:r>
                        <a:rPr lang="en-US" sz="1700" dirty="0"/>
                        <a:t>Objectives</a:t>
                      </a:r>
                    </a:p>
                  </a:txBody>
                  <a:tcPr/>
                </a:tc>
                <a:tc>
                  <a:txBody>
                    <a:bodyPr/>
                    <a:lstStyle/>
                    <a:p>
                      <a:r>
                        <a:rPr lang="en-US" sz="1700" dirty="0"/>
                        <a:t>Methods/Tools</a:t>
                      </a:r>
                    </a:p>
                  </a:txBody>
                  <a:tcPr/>
                </a:tc>
                <a:tc>
                  <a:txBody>
                    <a:bodyPr/>
                    <a:lstStyle/>
                    <a:p>
                      <a:r>
                        <a:rPr lang="en-US" sz="1700" dirty="0"/>
                        <a:t>Deliverables</a:t>
                      </a:r>
                    </a:p>
                  </a:txBody>
                  <a:tcPr/>
                </a:tc>
                <a:extLst>
                  <a:ext uri="{0D108BD9-81ED-4DB2-BD59-A6C34878D82A}">
                    <a16:rowId xmlns:a16="http://schemas.microsoft.com/office/drawing/2014/main" val="10001"/>
                  </a:ext>
                </a:extLst>
              </a:tr>
              <a:tr h="370840">
                <a:tc>
                  <a:txBody>
                    <a:bodyPr/>
                    <a:lstStyle/>
                    <a:p>
                      <a:r>
                        <a:rPr lang="en-US" sz="1700" dirty="0"/>
                        <a:t>Data Collection</a:t>
                      </a:r>
                    </a:p>
                  </a:txBody>
                  <a:tcPr/>
                </a:tc>
                <a:tc>
                  <a:txBody>
                    <a:bodyPr/>
                    <a:lstStyle/>
                    <a:p>
                      <a:pPr marL="285750" indent="-285750">
                        <a:buFont typeface="Arial"/>
                        <a:buChar char="•"/>
                      </a:pPr>
                      <a:r>
                        <a:rPr lang="en-US" sz="1700" dirty="0"/>
                        <a:t>To conduct case studies</a:t>
                      </a:r>
                    </a:p>
                    <a:p>
                      <a:pPr marL="285750" indent="-285750">
                        <a:buFont typeface="Arial"/>
                        <a:buChar char="•"/>
                      </a:pPr>
                      <a:r>
                        <a:rPr lang="en-US" sz="1700" dirty="0"/>
                        <a:t>To gather data</a:t>
                      </a:r>
                    </a:p>
                  </a:txBody>
                  <a:tcPr/>
                </a:tc>
                <a:tc>
                  <a:txBody>
                    <a:bodyPr/>
                    <a:lstStyle/>
                    <a:p>
                      <a:pPr marL="285750" indent="-285750">
                        <a:buFont typeface="Arial"/>
                        <a:buChar char="•"/>
                      </a:pPr>
                      <a:r>
                        <a:rPr lang="en-US" sz="1700" dirty="0"/>
                        <a:t>Interviews</a:t>
                      </a:r>
                    </a:p>
                    <a:p>
                      <a:pPr marL="285750" indent="-285750">
                        <a:buFont typeface="Arial"/>
                        <a:buChar char="•"/>
                      </a:pPr>
                      <a:r>
                        <a:rPr lang="en-US" sz="1700" dirty="0"/>
                        <a:t>Observations</a:t>
                      </a:r>
                    </a:p>
                    <a:p>
                      <a:pPr marL="285750" indent="-285750">
                        <a:buFont typeface="Arial"/>
                        <a:buChar char="•"/>
                      </a:pPr>
                      <a:r>
                        <a:rPr lang="en-US" sz="1700" dirty="0"/>
                        <a:t>Document analysis</a:t>
                      </a:r>
                    </a:p>
                  </a:txBody>
                  <a:tcPr/>
                </a:tc>
                <a:tc>
                  <a:txBody>
                    <a:bodyPr/>
                    <a:lstStyle/>
                    <a:p>
                      <a:pPr marL="285750" indent="-285750">
                        <a:buFont typeface="Arial"/>
                        <a:buChar char="•"/>
                      </a:pPr>
                      <a:r>
                        <a:rPr lang="en-US" sz="1700" dirty="0"/>
                        <a:t>Interview transcripts</a:t>
                      </a:r>
                    </a:p>
                    <a:p>
                      <a:pPr marL="285750" indent="-285750">
                        <a:buFont typeface="Arial"/>
                        <a:buChar char="•"/>
                      </a:pPr>
                      <a:r>
                        <a:rPr lang="en-US" sz="1700" dirty="0"/>
                        <a:t>Document and observation memo</a:t>
                      </a:r>
                    </a:p>
                  </a:txBody>
                  <a:tcPr/>
                </a:tc>
                <a:extLst>
                  <a:ext uri="{0D108BD9-81ED-4DB2-BD59-A6C34878D82A}">
                    <a16:rowId xmlns:a16="http://schemas.microsoft.com/office/drawing/2014/main" val="10002"/>
                  </a:ext>
                </a:extLst>
              </a:tr>
              <a:tr h="370840">
                <a:tc>
                  <a:txBody>
                    <a:bodyPr/>
                    <a:lstStyle/>
                    <a:p>
                      <a:r>
                        <a:rPr lang="en-US" sz="1700" dirty="0"/>
                        <a:t>Analysis</a:t>
                      </a:r>
                    </a:p>
                  </a:txBody>
                  <a:tcPr/>
                </a:tc>
                <a:tc>
                  <a:txBody>
                    <a:bodyPr/>
                    <a:lstStyle/>
                    <a:p>
                      <a:pPr marL="285750" indent="-285750">
                        <a:buFont typeface="Arial"/>
                        <a:buChar char="•"/>
                      </a:pPr>
                      <a:r>
                        <a:rPr lang="en-US" sz="1700" dirty="0"/>
                        <a:t>To </a:t>
                      </a:r>
                      <a:r>
                        <a:rPr lang="en-US" sz="1700" dirty="0" err="1"/>
                        <a:t>analyse</a:t>
                      </a:r>
                      <a:r>
                        <a:rPr lang="en-US" sz="1700" dirty="0"/>
                        <a:t> collected data to understand the overall studies context</a:t>
                      </a:r>
                      <a:r>
                        <a:rPr lang="en-US" sz="1700" baseline="0" dirty="0"/>
                        <a:t> and to identify appropriation criteria</a:t>
                      </a:r>
                      <a:endParaRPr lang="en-US" sz="1700" dirty="0"/>
                    </a:p>
                  </a:txBody>
                  <a:tcPr/>
                </a:tc>
                <a:tc>
                  <a:txBody>
                    <a:bodyPr/>
                    <a:lstStyle/>
                    <a:p>
                      <a:r>
                        <a:rPr lang="en-US" sz="1700" dirty="0" err="1"/>
                        <a:t>Nvivo</a:t>
                      </a:r>
                      <a:r>
                        <a:rPr lang="en-US" sz="1700" dirty="0"/>
                        <a:t> 8</a:t>
                      </a:r>
                    </a:p>
                  </a:txBody>
                  <a:tcPr/>
                </a:tc>
                <a:tc>
                  <a:txBody>
                    <a:bodyPr/>
                    <a:lstStyle/>
                    <a:p>
                      <a:r>
                        <a:rPr lang="en-US" sz="1700" dirty="0"/>
                        <a:t>Analysis result</a:t>
                      </a:r>
                    </a:p>
                  </a:txBody>
                  <a:tcPr/>
                </a:tc>
                <a:extLst>
                  <a:ext uri="{0D108BD9-81ED-4DB2-BD59-A6C34878D82A}">
                    <a16:rowId xmlns:a16="http://schemas.microsoft.com/office/drawing/2014/main" val="10003"/>
                  </a:ext>
                </a:extLst>
              </a:tr>
              <a:tr h="370840">
                <a:tc>
                  <a:txBody>
                    <a:bodyPr/>
                    <a:lstStyle/>
                    <a:p>
                      <a:r>
                        <a:rPr lang="en-US" sz="1700" dirty="0"/>
                        <a:t>Findings</a:t>
                      </a:r>
                    </a:p>
                  </a:txBody>
                  <a:tcPr/>
                </a:tc>
                <a:tc>
                  <a:txBody>
                    <a:bodyPr/>
                    <a:lstStyle/>
                    <a:p>
                      <a:pPr marL="285750" indent="-285750">
                        <a:buFont typeface="Arial"/>
                        <a:buChar char="•"/>
                      </a:pPr>
                      <a:r>
                        <a:rPr lang="en-US" sz="1700" dirty="0"/>
                        <a:t>To update the existing identified criteria from the pilot case study and preliminary survey</a:t>
                      </a:r>
                    </a:p>
                  </a:txBody>
                  <a:tcPr/>
                </a:tc>
                <a:tc>
                  <a:txBody>
                    <a:bodyPr/>
                    <a:lstStyle/>
                    <a:p>
                      <a:endParaRPr lang="en-US" sz="1700" dirty="0"/>
                    </a:p>
                  </a:txBody>
                  <a:tcPr/>
                </a:tc>
                <a:tc>
                  <a:txBody>
                    <a:bodyPr/>
                    <a:lstStyle/>
                    <a:p>
                      <a:r>
                        <a:rPr lang="en-US" sz="1700" dirty="0"/>
                        <a:t>Updates of appropriation criteria</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5618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1461635" cy="990600"/>
          </a:xfrm>
        </p:spPr>
        <p:txBody>
          <a:bodyPr>
            <a:normAutofit/>
          </a:bodyPr>
          <a:lstStyle/>
          <a:p>
            <a:r>
              <a:rPr lang="en-US" sz="3200" dirty="0"/>
              <a:t>QUALITATIVE ANALYSIS RESEARCH SOFTWARE/TOOLS</a:t>
            </a:r>
          </a:p>
        </p:txBody>
      </p:sp>
      <p:sp>
        <p:nvSpPr>
          <p:cNvPr id="3" name="Content Placeholder 2"/>
          <p:cNvSpPr>
            <a:spLocks noGrp="1"/>
          </p:cNvSpPr>
          <p:nvPr>
            <p:ph idx="1"/>
          </p:nvPr>
        </p:nvSpPr>
        <p:spPr/>
        <p:txBody>
          <a:bodyPr>
            <a:normAutofit lnSpcReduction="10000"/>
          </a:bodyPr>
          <a:lstStyle/>
          <a:p>
            <a:r>
              <a:rPr lang="en-US" dirty="0"/>
              <a:t>ATLAS.TI </a:t>
            </a:r>
          </a:p>
          <a:p>
            <a:pPr lvl="1"/>
            <a:r>
              <a:rPr lang="en-US" dirty="0">
                <a:hlinkClick r:id="rId2"/>
              </a:rPr>
              <a:t>http://atlasti.com/</a:t>
            </a:r>
            <a:endParaRPr lang="en-US" dirty="0"/>
          </a:p>
          <a:p>
            <a:pPr marL="274320" lvl="1" indent="0">
              <a:buNone/>
            </a:pPr>
            <a:endParaRPr lang="en-US" dirty="0"/>
          </a:p>
          <a:p>
            <a:r>
              <a:rPr lang="en-US" dirty="0"/>
              <a:t>NVIVO</a:t>
            </a:r>
          </a:p>
          <a:p>
            <a:pPr lvl="1"/>
            <a:r>
              <a:rPr lang="en-US" dirty="0">
                <a:hlinkClick r:id="rId3"/>
              </a:rPr>
              <a:t>http://www.qsrinternational.com/what-is-nvivo</a:t>
            </a:r>
            <a:r>
              <a:rPr lang="en-US" dirty="0"/>
              <a:t> </a:t>
            </a:r>
          </a:p>
          <a:p>
            <a:pPr marL="0" indent="0">
              <a:buNone/>
            </a:pPr>
            <a:endParaRPr lang="en-US" dirty="0"/>
          </a:p>
          <a:p>
            <a:r>
              <a:rPr lang="en-US" dirty="0"/>
              <a:t>QDA MINER</a:t>
            </a:r>
          </a:p>
          <a:p>
            <a:pPr lvl="1"/>
            <a:r>
              <a:rPr lang="en-US" dirty="0">
                <a:hlinkClick r:id="rId4"/>
              </a:rPr>
              <a:t>https://provalisresearch.com/products/qualitative-data-analysis-software/</a:t>
            </a:r>
            <a:r>
              <a:rPr lang="en-US" dirty="0"/>
              <a:t> </a:t>
            </a:r>
          </a:p>
          <a:p>
            <a:endParaRPr lang="en-US" dirty="0"/>
          </a:p>
          <a:p>
            <a:r>
              <a:rPr lang="en-US" dirty="0"/>
              <a:t>CONTENT ANALYSIS – </a:t>
            </a:r>
            <a:r>
              <a:rPr lang="en-US" dirty="0" err="1"/>
              <a:t>LightSide</a:t>
            </a:r>
            <a:r>
              <a:rPr lang="en-US" dirty="0"/>
              <a:t>: Machine Learning for TEXT</a:t>
            </a:r>
          </a:p>
          <a:p>
            <a:pPr lvl="1"/>
            <a:r>
              <a:rPr lang="en-US" dirty="0">
                <a:hlinkClick r:id="rId5"/>
              </a:rPr>
              <a:t>http://www.cs.cmu.edu/~cprose/LightSIDE.html</a:t>
            </a:r>
            <a:r>
              <a:rPr lang="en-US" dirty="0"/>
              <a:t> </a:t>
            </a: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140" y="1628800"/>
            <a:ext cx="1889216" cy="107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4492" y="2852936"/>
            <a:ext cx="2034088" cy="105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8788" y="4483728"/>
            <a:ext cx="23622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078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br>
              <a:rPr lang="en-US" dirty="0"/>
            </a:br>
            <a:r>
              <a:rPr lang="en-US" dirty="0"/>
              <a:t>END OF TOPIC 5</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929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3772" y="1988840"/>
            <a:ext cx="5241195" cy="639762"/>
          </a:xfrm>
        </p:spPr>
        <p:txBody>
          <a:bodyPr>
            <a:normAutofit/>
          </a:bodyPr>
          <a:lstStyle/>
          <a:p>
            <a:r>
              <a:rPr lang="en-US" sz="2800" dirty="0"/>
              <a:t>STRENGTHS</a:t>
            </a:r>
            <a:endParaRPr lang="en-MY" sz="2800" dirty="0"/>
          </a:p>
        </p:txBody>
      </p:sp>
      <p:sp>
        <p:nvSpPr>
          <p:cNvPr id="6" name="Content Placeholder 5"/>
          <p:cNvSpPr>
            <a:spLocks noGrp="1"/>
          </p:cNvSpPr>
          <p:nvPr>
            <p:ph sz="half" idx="2"/>
          </p:nvPr>
        </p:nvSpPr>
        <p:spPr>
          <a:xfrm>
            <a:off x="609441" y="2852192"/>
            <a:ext cx="5241195" cy="3537496"/>
          </a:xfrm>
        </p:spPr>
        <p:txBody>
          <a:bodyPr>
            <a:normAutofit/>
          </a:bodyPr>
          <a:lstStyle/>
          <a:p>
            <a:pPr lvl="1" eaLnBrk="0" hangingPunct="0">
              <a:lnSpc>
                <a:spcPct val="130000"/>
              </a:lnSpc>
              <a:spcBef>
                <a:spcPct val="25000"/>
              </a:spcBef>
              <a:buFontTx/>
              <a:buChar char="•"/>
            </a:pPr>
            <a:r>
              <a:rPr lang="en-US" altLang="en-US" sz="2600" b="1" dirty="0"/>
              <a:t>Good for examining feelings and motivations</a:t>
            </a:r>
          </a:p>
          <a:p>
            <a:pPr lvl="1" eaLnBrk="0" hangingPunct="0">
              <a:lnSpc>
                <a:spcPct val="130000"/>
              </a:lnSpc>
              <a:spcBef>
                <a:spcPct val="25000"/>
              </a:spcBef>
              <a:buFontTx/>
              <a:buChar char="•"/>
            </a:pPr>
            <a:r>
              <a:rPr lang="en-US" altLang="en-US" sz="2600" b="1" dirty="0"/>
              <a:t>Allows for complexity and depth of issues</a:t>
            </a:r>
          </a:p>
          <a:p>
            <a:pPr lvl="1" eaLnBrk="0" hangingPunct="0">
              <a:lnSpc>
                <a:spcPct val="130000"/>
              </a:lnSpc>
              <a:spcBef>
                <a:spcPct val="25000"/>
              </a:spcBef>
              <a:buFontTx/>
              <a:buChar char="•"/>
            </a:pPr>
            <a:r>
              <a:rPr lang="en-US" altLang="en-US" sz="2600" b="1" dirty="0"/>
              <a:t>Provides insights</a:t>
            </a:r>
          </a:p>
          <a:p>
            <a:endParaRPr lang="en-MY" dirty="0"/>
          </a:p>
        </p:txBody>
      </p:sp>
      <p:sp>
        <p:nvSpPr>
          <p:cNvPr id="7" name="Text Placeholder 6"/>
          <p:cNvSpPr>
            <a:spLocks noGrp="1"/>
          </p:cNvSpPr>
          <p:nvPr>
            <p:ph type="body" sz="quarter" idx="3"/>
          </p:nvPr>
        </p:nvSpPr>
        <p:spPr>
          <a:xfrm>
            <a:off x="6382444" y="2060848"/>
            <a:ext cx="5241195" cy="639762"/>
          </a:xfrm>
        </p:spPr>
        <p:txBody>
          <a:bodyPr>
            <a:normAutofit/>
          </a:bodyPr>
          <a:lstStyle/>
          <a:p>
            <a:r>
              <a:rPr lang="en-US" sz="2800" dirty="0"/>
              <a:t>WEAKNESS</a:t>
            </a:r>
            <a:endParaRPr lang="en-MY" sz="2800" dirty="0"/>
          </a:p>
        </p:txBody>
      </p:sp>
      <p:sp>
        <p:nvSpPr>
          <p:cNvPr id="8" name="Content Placeholder 7"/>
          <p:cNvSpPr>
            <a:spLocks noGrp="1"/>
          </p:cNvSpPr>
          <p:nvPr>
            <p:ph sz="quarter" idx="4"/>
          </p:nvPr>
        </p:nvSpPr>
        <p:spPr>
          <a:xfrm>
            <a:off x="6338189" y="2852192"/>
            <a:ext cx="5241195" cy="3537496"/>
          </a:xfrm>
        </p:spPr>
        <p:txBody>
          <a:bodyPr>
            <a:normAutofit/>
          </a:bodyPr>
          <a:lstStyle/>
          <a:p>
            <a:pPr lvl="1" eaLnBrk="0" hangingPunct="0">
              <a:buFontTx/>
              <a:buChar char="•"/>
            </a:pPr>
            <a:r>
              <a:rPr lang="en-US" altLang="en-US" sz="2600" b="1" dirty="0"/>
              <a:t>No generalization for the whole population</a:t>
            </a:r>
          </a:p>
          <a:p>
            <a:pPr lvl="1">
              <a:lnSpc>
                <a:spcPct val="130000"/>
              </a:lnSpc>
              <a:spcBef>
                <a:spcPct val="25000"/>
              </a:spcBef>
              <a:buFontTx/>
              <a:buChar char="•"/>
            </a:pPr>
            <a:r>
              <a:rPr lang="en-US" altLang="en-US" sz="2600" b="1" dirty="0"/>
              <a:t>Volume of data</a:t>
            </a:r>
          </a:p>
          <a:p>
            <a:pPr lvl="1">
              <a:lnSpc>
                <a:spcPct val="130000"/>
              </a:lnSpc>
              <a:spcBef>
                <a:spcPct val="25000"/>
              </a:spcBef>
              <a:buFontTx/>
              <a:buChar char="•"/>
            </a:pPr>
            <a:r>
              <a:rPr lang="en-US" altLang="en-US" sz="2600" b="1" dirty="0"/>
              <a:t>Complexity of analysis</a:t>
            </a:r>
          </a:p>
          <a:p>
            <a:pPr lvl="1">
              <a:lnSpc>
                <a:spcPct val="130000"/>
              </a:lnSpc>
              <a:spcBef>
                <a:spcPct val="25000"/>
              </a:spcBef>
              <a:buFontTx/>
              <a:buChar char="•"/>
            </a:pPr>
            <a:r>
              <a:rPr lang="en-US" altLang="en-US" sz="2600" b="1" dirty="0"/>
              <a:t>Time-consuming nature of the clerical efforts require</a:t>
            </a:r>
          </a:p>
          <a:p>
            <a:endParaRPr lang="en-MY" dirty="0"/>
          </a:p>
        </p:txBody>
      </p:sp>
      <p:sp>
        <p:nvSpPr>
          <p:cNvPr id="4" name="Title 3"/>
          <p:cNvSpPr>
            <a:spLocks noGrp="1"/>
          </p:cNvSpPr>
          <p:nvPr>
            <p:ph type="title"/>
          </p:nvPr>
        </p:nvSpPr>
        <p:spPr>
          <a:xfrm>
            <a:off x="1066522" y="404664"/>
            <a:ext cx="10055781" cy="1371600"/>
          </a:xfrm>
        </p:spPr>
        <p:txBody>
          <a:bodyPr/>
          <a:lstStyle/>
          <a:p>
            <a:r>
              <a:rPr lang="en-US" dirty="0"/>
              <a:t>QUALITATIVE APPROACH</a:t>
            </a:r>
            <a:endParaRPr lang="en-MY" dirty="0"/>
          </a:p>
        </p:txBody>
      </p:sp>
    </p:spTree>
    <p:extLst>
      <p:ext uri="{BB962C8B-B14F-4D97-AF65-F5344CB8AC3E}">
        <p14:creationId xmlns:p14="http://schemas.microsoft.com/office/powerpoint/2010/main" val="17105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908720"/>
            <a:ext cx="10969943" cy="990600"/>
          </a:xfrm>
        </p:spPr>
        <p:txBody>
          <a:bodyPr>
            <a:normAutofit/>
          </a:bodyPr>
          <a:lstStyle/>
          <a:p>
            <a:r>
              <a:rPr lang="en-US" dirty="0"/>
              <a:t>EXAMPLE OF QUALITATIVE RQ</a:t>
            </a:r>
            <a:endParaRPr lang="en-MY" dirty="0"/>
          </a:p>
        </p:txBody>
      </p:sp>
      <p:sp>
        <p:nvSpPr>
          <p:cNvPr id="3" name="Content Placeholder 2"/>
          <p:cNvSpPr>
            <a:spLocks noGrp="1"/>
          </p:cNvSpPr>
          <p:nvPr>
            <p:ph idx="1"/>
          </p:nvPr>
        </p:nvSpPr>
        <p:spPr>
          <a:xfrm>
            <a:off x="549797" y="2152105"/>
            <a:ext cx="11017224" cy="3807520"/>
          </a:xfrm>
        </p:spPr>
        <p:txBody>
          <a:bodyPr>
            <a:normAutofit/>
          </a:bodyPr>
          <a:lstStyle/>
          <a:p>
            <a:r>
              <a:rPr lang="en-US" altLang="en-US" sz="2800" dirty="0"/>
              <a:t>How do parents fell about the use of English as the medium of instruction in mathematics and science?</a:t>
            </a:r>
          </a:p>
          <a:p>
            <a:r>
              <a:rPr lang="en-US" altLang="en-US" sz="2800" dirty="0"/>
              <a:t>How does the degree of diversity in a university affect students’ openness to people who are not like them in terms of race, ethnicity, gender and home culture?</a:t>
            </a:r>
          </a:p>
          <a:p>
            <a:endParaRPr lang="en-US" sz="2800" dirty="0"/>
          </a:p>
          <a:p>
            <a:endParaRPr lang="en-US" altLang="en-US" sz="2800" dirty="0"/>
          </a:p>
          <a:p>
            <a:endParaRPr lang="en-MY" sz="2800" dirty="0"/>
          </a:p>
        </p:txBody>
      </p:sp>
    </p:spTree>
    <p:extLst>
      <p:ext uri="{BB962C8B-B14F-4D97-AF65-F5344CB8AC3E}">
        <p14:creationId xmlns:p14="http://schemas.microsoft.com/office/powerpoint/2010/main" val="6059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QUALITATIVE STUDY DESIGN</a:t>
            </a:r>
            <a:endParaRPr lang="en-MY" dirty="0"/>
          </a:p>
        </p:txBody>
      </p:sp>
      <p:sp>
        <p:nvSpPr>
          <p:cNvPr id="3" name="Content Placeholder 2"/>
          <p:cNvSpPr>
            <a:spLocks noGrp="1"/>
          </p:cNvSpPr>
          <p:nvPr>
            <p:ph idx="1"/>
          </p:nvPr>
        </p:nvSpPr>
        <p:spPr>
          <a:xfrm>
            <a:off x="4582244" y="2492896"/>
            <a:ext cx="6101861" cy="2983275"/>
          </a:xfrm>
        </p:spPr>
        <p:txBody>
          <a:bodyPr>
            <a:normAutofit/>
          </a:bodyPr>
          <a:lstStyle/>
          <a:p>
            <a:r>
              <a:rPr lang="en-US" altLang="en-US" sz="2800" dirty="0"/>
              <a:t>CASE STUDIES</a:t>
            </a:r>
          </a:p>
          <a:p>
            <a:r>
              <a:rPr lang="en-US" sz="2800" dirty="0"/>
              <a:t>OBSERVATION</a:t>
            </a:r>
          </a:p>
          <a:p>
            <a:r>
              <a:rPr lang="en-US" sz="2800" dirty="0"/>
              <a:t>FOCUS GROUP</a:t>
            </a:r>
          </a:p>
          <a:p>
            <a:r>
              <a:rPr lang="en-US" sz="2800" dirty="0"/>
              <a:t>ACTION RESEARCH </a:t>
            </a:r>
          </a:p>
          <a:p>
            <a:r>
              <a:rPr lang="en-US" sz="2800" dirty="0"/>
              <a:t>GROUNDED THEORY</a:t>
            </a:r>
          </a:p>
          <a:p>
            <a:endParaRPr lang="en-US" altLang="en-US" sz="2800" dirty="0"/>
          </a:p>
          <a:p>
            <a:endParaRPr lang="en-MY"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2124884"/>
            <a:ext cx="403244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 Type</Template>
  <TotalTime>0</TotalTime>
  <Words>2863</Words>
  <Application>Microsoft Office PowerPoint</Application>
  <PresentationFormat>Произвольный</PresentationFormat>
  <Paragraphs>436</Paragraphs>
  <Slides>63</Slides>
  <Notes>2</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1</vt:i4>
      </vt:variant>
      <vt:variant>
        <vt:lpstr>Заголовки слайдов</vt:lpstr>
      </vt:variant>
      <vt:variant>
        <vt:i4>63</vt:i4>
      </vt:variant>
    </vt:vector>
  </HeadingPairs>
  <TitlesOfParts>
    <vt:vector size="78" baseType="lpstr">
      <vt:lpstr>Arial</vt:lpstr>
      <vt:lpstr>Arial Black</vt:lpstr>
      <vt:lpstr>Bernard MT Condensed</vt:lpstr>
      <vt:lpstr>Calibri</vt:lpstr>
      <vt:lpstr>Corbel</vt:lpstr>
      <vt:lpstr>Courier New</vt:lpstr>
      <vt:lpstr>Frutiger 55 Roman</vt:lpstr>
      <vt:lpstr>Monotype Sorts</vt:lpstr>
      <vt:lpstr>Rockwell</vt:lpstr>
      <vt:lpstr>Rockwell Condensed</vt:lpstr>
      <vt:lpstr>Rockwell Extra Bold</vt:lpstr>
      <vt:lpstr>Tahoma</vt:lpstr>
      <vt:lpstr>Wingdings</vt:lpstr>
      <vt:lpstr>Wood Type</vt:lpstr>
      <vt:lpstr>Clip</vt:lpstr>
      <vt:lpstr>AL-FARABI KAZAKH NATIONAL UNIVERSITY</vt:lpstr>
      <vt:lpstr>Презентация PowerPoint</vt:lpstr>
      <vt:lpstr>Lecture plan:</vt:lpstr>
      <vt:lpstr>QUALITATIVE RESEARCH</vt:lpstr>
      <vt:lpstr>Презентация PowerPoint</vt:lpstr>
      <vt:lpstr>QUALITATIVE APPROACH</vt:lpstr>
      <vt:lpstr>QUALITATIVE APPROACH</vt:lpstr>
      <vt:lpstr>EXAMPLE OF QUALITATIVE RQ</vt:lpstr>
      <vt:lpstr>QUALITATIVE STUDY DESIGN</vt:lpstr>
      <vt:lpstr>Case Study</vt:lpstr>
      <vt:lpstr>Focus Group</vt:lpstr>
      <vt:lpstr>Observation</vt:lpstr>
      <vt:lpstr>Action research</vt:lpstr>
      <vt:lpstr>DATA COLLECTION PROCEDURE &amp; METHOD</vt:lpstr>
      <vt:lpstr>DATA COLLECTION - QUALITATIVE</vt:lpstr>
      <vt:lpstr>DATA COLLECTION - QUALITATIVE</vt:lpstr>
      <vt:lpstr>TYPE OF DATA</vt:lpstr>
      <vt:lpstr>EXAMPLE: INTERVIEWS</vt:lpstr>
      <vt:lpstr>TYPES OF INTERVIEWS</vt:lpstr>
      <vt:lpstr>EXAMPLE: FOCUS GROUP Process</vt:lpstr>
      <vt:lpstr>DELPHI METHOD</vt:lpstr>
      <vt:lpstr>DELPHI METHOD</vt:lpstr>
      <vt:lpstr>ORGANISATION OF DELPHI PROCESS</vt:lpstr>
      <vt:lpstr>Who is an expert?</vt:lpstr>
      <vt:lpstr>PROJECTIVE METHOD</vt:lpstr>
      <vt:lpstr>Example: Word Association </vt:lpstr>
      <vt:lpstr>Example: Completion Test </vt:lpstr>
      <vt:lpstr>PROJECTIVE METHOD</vt:lpstr>
      <vt:lpstr>QUALITATIVE DATA ANALYSIS</vt:lpstr>
      <vt:lpstr>DATA ANALYSIS – OPEN CODING</vt:lpstr>
      <vt:lpstr>OPEN CODING – AN EXAMPLE: Calendar Routines</vt:lpstr>
      <vt:lpstr>Example: Calendar Routines</vt:lpstr>
      <vt:lpstr>Example: Calendar Routines</vt:lpstr>
      <vt:lpstr>Example: Calendar Routines</vt:lpstr>
      <vt:lpstr>Example: Calendar Routines</vt:lpstr>
      <vt:lpstr>Example: Calendar Routines</vt:lpstr>
      <vt:lpstr>Example: Calendar Routines</vt:lpstr>
      <vt:lpstr>Example: Calendar Routines</vt:lpstr>
      <vt:lpstr>OPEN CODING - EXAMPLE 2: CALENDAR CONTENTS</vt:lpstr>
      <vt:lpstr>Example: Calendar Contents</vt:lpstr>
      <vt:lpstr>Example: Calendar Contents</vt:lpstr>
      <vt:lpstr>Example: Calendar Contents</vt:lpstr>
      <vt:lpstr>Example: Calendar Contents</vt:lpstr>
      <vt:lpstr>Example: Calendar Contents</vt:lpstr>
      <vt:lpstr>Reporting Results</vt:lpstr>
      <vt:lpstr>AFFINITY DIAGRAM</vt:lpstr>
      <vt:lpstr>AFFINITY DIAGRAM - 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of CASE STUDY</vt:lpstr>
      <vt:lpstr>QUALITATIVE ANALYSIS RESEARCH SOFTWARE/TOOLS</vt:lpstr>
      <vt:lpstr>THANK YOU END OF TOPIC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2015-05-07T13:37:37Z</dcterms:created>
  <dcterms:modified xsi:type="dcterms:W3CDTF">2024-09-30T07:01:16Z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